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4" r:id="rId19"/>
    <p:sldId id="275" r:id="rId20"/>
    <p:sldId id="276" r:id="rId21"/>
    <p:sldId id="278" r:id="rId22"/>
    <p:sldId id="277" r:id="rId23"/>
    <p:sldId id="279" r:id="rId24"/>
    <p:sldId id="280" r:id="rId25"/>
    <p:sldId id="281" r:id="rId26"/>
    <p:sldId id="282" r:id="rId27"/>
    <p:sldId id="283" r:id="rId28"/>
    <p:sldId id="284" r:id="rId29"/>
    <p:sldId id="285" r:id="rId30"/>
    <p:sldId id="286" r:id="rId31"/>
    <p:sldId id="287" r:id="rId32"/>
    <p:sldId id="288" r:id="rId33"/>
    <p:sldId id="290" r:id="rId34"/>
    <p:sldId id="289"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9" r:id="rId93"/>
    <p:sldId id="348"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68" r:id="rId113"/>
    <p:sldId id="369" r:id="rId1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81" d="100"/>
          <a:sy n="81" d="100"/>
        </p:scale>
        <p:origin x="-1832" y="-12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printerSettings" Target="printerSettings/printerSettings1.bin"/><Relationship Id="rId116" Type="http://schemas.openxmlformats.org/officeDocument/2006/relationships/presProps" Target="presProps.xml"/><Relationship Id="rId117" Type="http://schemas.openxmlformats.org/officeDocument/2006/relationships/viewProps" Target="viewProps.xml"/><Relationship Id="rId118" Type="http://schemas.openxmlformats.org/officeDocument/2006/relationships/theme" Target="theme/theme1.xml"/><Relationship Id="rId119" Type="http://schemas.openxmlformats.org/officeDocument/2006/relationships/tableStyles" Target="tableStyles.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74DAA03-27E9-7047-85B3-B54E9DC68615}" type="datetimeFigureOut">
              <a:rPr lang="en-US" smtClean="0"/>
              <a:t>5/7/17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CCB11E-D4C6-E34A-9786-AB2036A63D58}" type="slidenum">
              <a:rPr lang="en-US" smtClean="0"/>
              <a:t>‹#›</a:t>
            </a:fld>
            <a:endParaRPr lang="en-US"/>
          </a:p>
        </p:txBody>
      </p:sp>
    </p:spTree>
    <p:extLst>
      <p:ext uri="{BB962C8B-B14F-4D97-AF65-F5344CB8AC3E}">
        <p14:creationId xmlns:p14="http://schemas.microsoft.com/office/powerpoint/2010/main" val="1688954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4DAA03-27E9-7047-85B3-B54E9DC68615}" type="datetimeFigureOut">
              <a:rPr lang="en-US" smtClean="0"/>
              <a:t>5/7/17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CCB11E-D4C6-E34A-9786-AB2036A63D58}" type="slidenum">
              <a:rPr lang="en-US" smtClean="0"/>
              <a:t>‹#›</a:t>
            </a:fld>
            <a:endParaRPr lang="en-US"/>
          </a:p>
        </p:txBody>
      </p:sp>
    </p:spTree>
    <p:extLst>
      <p:ext uri="{BB962C8B-B14F-4D97-AF65-F5344CB8AC3E}">
        <p14:creationId xmlns:p14="http://schemas.microsoft.com/office/powerpoint/2010/main" val="143828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4DAA03-27E9-7047-85B3-B54E9DC68615}" type="datetimeFigureOut">
              <a:rPr lang="en-US" smtClean="0"/>
              <a:t>5/7/17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CCB11E-D4C6-E34A-9786-AB2036A63D58}" type="slidenum">
              <a:rPr lang="en-US" smtClean="0"/>
              <a:t>‹#›</a:t>
            </a:fld>
            <a:endParaRPr lang="en-US"/>
          </a:p>
        </p:txBody>
      </p:sp>
    </p:spTree>
    <p:extLst>
      <p:ext uri="{BB962C8B-B14F-4D97-AF65-F5344CB8AC3E}">
        <p14:creationId xmlns:p14="http://schemas.microsoft.com/office/powerpoint/2010/main" val="745273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4DAA03-27E9-7047-85B3-B54E9DC68615}" type="datetimeFigureOut">
              <a:rPr lang="en-US" smtClean="0"/>
              <a:t>5/7/17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CCB11E-D4C6-E34A-9786-AB2036A63D58}" type="slidenum">
              <a:rPr lang="en-US" smtClean="0"/>
              <a:t>‹#›</a:t>
            </a:fld>
            <a:endParaRPr lang="en-US"/>
          </a:p>
        </p:txBody>
      </p:sp>
    </p:spTree>
    <p:extLst>
      <p:ext uri="{BB962C8B-B14F-4D97-AF65-F5344CB8AC3E}">
        <p14:creationId xmlns:p14="http://schemas.microsoft.com/office/powerpoint/2010/main" val="927000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74DAA03-27E9-7047-85B3-B54E9DC68615}" type="datetimeFigureOut">
              <a:rPr lang="en-US" smtClean="0"/>
              <a:t>5/7/17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CCB11E-D4C6-E34A-9786-AB2036A63D58}" type="slidenum">
              <a:rPr lang="en-US" smtClean="0"/>
              <a:t>‹#›</a:t>
            </a:fld>
            <a:endParaRPr lang="en-US"/>
          </a:p>
        </p:txBody>
      </p:sp>
    </p:spTree>
    <p:extLst>
      <p:ext uri="{BB962C8B-B14F-4D97-AF65-F5344CB8AC3E}">
        <p14:creationId xmlns:p14="http://schemas.microsoft.com/office/powerpoint/2010/main" val="1436318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74DAA03-27E9-7047-85B3-B54E9DC68615}" type="datetimeFigureOut">
              <a:rPr lang="en-US" smtClean="0"/>
              <a:t>5/7/17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CCB11E-D4C6-E34A-9786-AB2036A63D58}" type="slidenum">
              <a:rPr lang="en-US" smtClean="0"/>
              <a:t>‹#›</a:t>
            </a:fld>
            <a:endParaRPr lang="en-US"/>
          </a:p>
        </p:txBody>
      </p:sp>
    </p:spTree>
    <p:extLst>
      <p:ext uri="{BB962C8B-B14F-4D97-AF65-F5344CB8AC3E}">
        <p14:creationId xmlns:p14="http://schemas.microsoft.com/office/powerpoint/2010/main" val="128188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74DAA03-27E9-7047-85B3-B54E9DC68615}" type="datetimeFigureOut">
              <a:rPr lang="en-US" smtClean="0"/>
              <a:t>5/7/17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1CCB11E-D4C6-E34A-9786-AB2036A63D58}" type="slidenum">
              <a:rPr lang="en-US" smtClean="0"/>
              <a:t>‹#›</a:t>
            </a:fld>
            <a:endParaRPr lang="en-US"/>
          </a:p>
        </p:txBody>
      </p:sp>
    </p:spTree>
    <p:extLst>
      <p:ext uri="{BB962C8B-B14F-4D97-AF65-F5344CB8AC3E}">
        <p14:creationId xmlns:p14="http://schemas.microsoft.com/office/powerpoint/2010/main" val="2183213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74DAA03-27E9-7047-85B3-B54E9DC68615}" type="datetimeFigureOut">
              <a:rPr lang="en-US" smtClean="0"/>
              <a:t>5/7/17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1CCB11E-D4C6-E34A-9786-AB2036A63D58}" type="slidenum">
              <a:rPr lang="en-US" smtClean="0"/>
              <a:t>‹#›</a:t>
            </a:fld>
            <a:endParaRPr lang="en-US"/>
          </a:p>
        </p:txBody>
      </p:sp>
    </p:spTree>
    <p:extLst>
      <p:ext uri="{BB962C8B-B14F-4D97-AF65-F5344CB8AC3E}">
        <p14:creationId xmlns:p14="http://schemas.microsoft.com/office/powerpoint/2010/main" val="594239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4DAA03-27E9-7047-85B3-B54E9DC68615}" type="datetimeFigureOut">
              <a:rPr lang="en-US" smtClean="0"/>
              <a:t>5/7/17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1CCB11E-D4C6-E34A-9786-AB2036A63D58}" type="slidenum">
              <a:rPr lang="en-US" smtClean="0"/>
              <a:t>‹#›</a:t>
            </a:fld>
            <a:endParaRPr lang="en-US"/>
          </a:p>
        </p:txBody>
      </p:sp>
    </p:spTree>
    <p:extLst>
      <p:ext uri="{BB962C8B-B14F-4D97-AF65-F5344CB8AC3E}">
        <p14:creationId xmlns:p14="http://schemas.microsoft.com/office/powerpoint/2010/main" val="7286904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74DAA03-27E9-7047-85B3-B54E9DC68615}" type="datetimeFigureOut">
              <a:rPr lang="en-US" smtClean="0"/>
              <a:t>5/7/17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CCB11E-D4C6-E34A-9786-AB2036A63D58}" type="slidenum">
              <a:rPr lang="en-US" smtClean="0"/>
              <a:t>‹#›</a:t>
            </a:fld>
            <a:endParaRPr lang="en-US"/>
          </a:p>
        </p:txBody>
      </p:sp>
    </p:spTree>
    <p:extLst>
      <p:ext uri="{BB962C8B-B14F-4D97-AF65-F5344CB8AC3E}">
        <p14:creationId xmlns:p14="http://schemas.microsoft.com/office/powerpoint/2010/main" val="3389029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74DAA03-27E9-7047-85B3-B54E9DC68615}" type="datetimeFigureOut">
              <a:rPr lang="en-US" smtClean="0"/>
              <a:t>5/7/17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CCB11E-D4C6-E34A-9786-AB2036A63D58}" type="slidenum">
              <a:rPr lang="en-US" smtClean="0"/>
              <a:t>‹#›</a:t>
            </a:fld>
            <a:endParaRPr lang="en-US"/>
          </a:p>
        </p:txBody>
      </p:sp>
    </p:spTree>
    <p:extLst>
      <p:ext uri="{BB962C8B-B14F-4D97-AF65-F5344CB8AC3E}">
        <p14:creationId xmlns:p14="http://schemas.microsoft.com/office/powerpoint/2010/main" val="191497285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4DAA03-27E9-7047-85B3-B54E9DC68615}" type="datetimeFigureOut">
              <a:rPr lang="en-US" smtClean="0"/>
              <a:t>5/7/17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CCB11E-D4C6-E34A-9786-AB2036A63D58}" type="slidenum">
              <a:rPr lang="en-US" smtClean="0"/>
              <a:t>‹#›</a:t>
            </a:fld>
            <a:endParaRPr lang="en-US"/>
          </a:p>
        </p:txBody>
      </p:sp>
    </p:spTree>
    <p:extLst>
      <p:ext uri="{BB962C8B-B14F-4D97-AF65-F5344CB8AC3E}">
        <p14:creationId xmlns:p14="http://schemas.microsoft.com/office/powerpoint/2010/main" val="2546160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 Id="rId3" Type="http://schemas.openxmlformats.org/officeDocument/2006/relationships/image" Target="../media/image3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How Not to Be Wrong	</a:t>
            </a:r>
            <a:endParaRPr lang="en-US" dirty="0"/>
          </a:p>
        </p:txBody>
      </p:sp>
      <p:sp>
        <p:nvSpPr>
          <p:cNvPr id="3" name="Subtitle 2"/>
          <p:cNvSpPr>
            <a:spLocks noGrp="1"/>
          </p:cNvSpPr>
          <p:nvPr>
            <p:ph type="subTitle" idx="1"/>
          </p:nvPr>
        </p:nvSpPr>
        <p:spPr/>
        <p:txBody>
          <a:bodyPr/>
          <a:lstStyle/>
          <a:p>
            <a:r>
              <a:rPr lang="en-US" dirty="0" smtClean="0"/>
              <a:t>Robert </a:t>
            </a:r>
            <a:r>
              <a:rPr lang="en-US" dirty="0" err="1" smtClean="0"/>
              <a:t>Gebeloff</a:t>
            </a:r>
            <a:endParaRPr lang="en-US" dirty="0" smtClean="0"/>
          </a:p>
          <a:p>
            <a:r>
              <a:rPr lang="en-US" dirty="0" err="1" smtClean="0"/>
              <a:t>Dataharvest</a:t>
            </a:r>
            <a:r>
              <a:rPr lang="en-US" dirty="0" smtClean="0"/>
              <a:t> 2017</a:t>
            </a:r>
            <a:endParaRPr lang="en-US" dirty="0"/>
          </a:p>
        </p:txBody>
      </p:sp>
    </p:spTree>
    <p:extLst>
      <p:ext uri="{BB962C8B-B14F-4D97-AF65-F5344CB8AC3E}">
        <p14:creationId xmlns:p14="http://schemas.microsoft.com/office/powerpoint/2010/main" val="1294224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lnSpcReduction="10000"/>
          </a:bodyPr>
          <a:lstStyle/>
          <a:p>
            <a:r>
              <a:rPr lang="en-US" u="sng" dirty="0">
                <a:solidFill>
                  <a:srgbClr val="000000"/>
                </a:solidFill>
              </a:rPr>
              <a:t>My Approach to Stories</a:t>
            </a:r>
          </a:p>
          <a:p>
            <a:r>
              <a:rPr lang="en-US" dirty="0"/>
              <a:t> </a:t>
            </a:r>
          </a:p>
          <a:p>
            <a:pPr lvl="0" algn="l"/>
            <a:r>
              <a:rPr lang="en-US" dirty="0">
                <a:solidFill>
                  <a:srgbClr val="000000"/>
                </a:solidFill>
              </a:rPr>
              <a:t>	</a:t>
            </a:r>
            <a:r>
              <a:rPr lang="en-US" u="sng" dirty="0">
                <a:solidFill>
                  <a:srgbClr val="000000"/>
                </a:solidFill>
              </a:rPr>
              <a:t>Observation</a:t>
            </a:r>
            <a:r>
              <a:rPr lang="en-US" dirty="0">
                <a:solidFill>
                  <a:srgbClr val="000000"/>
                </a:solidFill>
              </a:rPr>
              <a:t> – what you see is as important as anything… set the scene, jot down details, hear, smell, count, etc.</a:t>
            </a:r>
          </a:p>
          <a:p>
            <a:endParaRPr lang="en-US" dirty="0"/>
          </a:p>
        </p:txBody>
      </p:sp>
    </p:spTree>
    <p:extLst>
      <p:ext uri="{BB962C8B-B14F-4D97-AF65-F5344CB8AC3E}">
        <p14:creationId xmlns:p14="http://schemas.microsoft.com/office/powerpoint/2010/main" val="4107907629"/>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pic>
        <p:nvPicPr>
          <p:cNvPr id="6" name="Picture 5" descr="Screenshot 2017-05-09 07.11.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100" y="1311007"/>
            <a:ext cx="4495800" cy="1727200"/>
          </a:xfrm>
          <a:prstGeom prst="rect">
            <a:avLst/>
          </a:prstGeom>
        </p:spPr>
      </p:pic>
      <p:sp>
        <p:nvSpPr>
          <p:cNvPr id="4" name="Rectangle 3"/>
          <p:cNvSpPr/>
          <p:nvPr/>
        </p:nvSpPr>
        <p:spPr>
          <a:xfrm>
            <a:off x="1787254" y="3105835"/>
            <a:ext cx="5985146" cy="1815882"/>
          </a:xfrm>
          <a:prstGeom prst="rect">
            <a:avLst/>
          </a:prstGeom>
        </p:spPr>
        <p:txBody>
          <a:bodyPr wrap="square">
            <a:spAutoFit/>
          </a:bodyPr>
          <a:lstStyle/>
          <a:p>
            <a:r>
              <a:rPr lang="en-US" sz="2800" dirty="0" smtClean="0">
                <a:latin typeface="Abadi MT Condensed Light"/>
                <a:cs typeface="Abadi MT Condensed Light"/>
              </a:rPr>
              <a:t>As part of the proofing process, create a “footnotes” file –  ID each fact, and document where it came from, how you know it, what’s the proof, what needs to be fixed</a:t>
            </a:r>
            <a:r>
              <a:rPr lang="is-IS" sz="2800" dirty="0" smtClean="0">
                <a:latin typeface="Abadi MT Condensed Light"/>
                <a:cs typeface="Abadi MT Condensed Light"/>
              </a:rPr>
              <a:t>…</a:t>
            </a:r>
            <a:endParaRPr lang="en-US" sz="2800" dirty="0">
              <a:latin typeface="Abadi MT Condensed Light"/>
              <a:cs typeface="Abadi MT Condensed Light"/>
            </a:endParaRPr>
          </a:p>
        </p:txBody>
      </p:sp>
    </p:spTree>
    <p:extLst>
      <p:ext uri="{BB962C8B-B14F-4D97-AF65-F5344CB8AC3E}">
        <p14:creationId xmlns:p14="http://schemas.microsoft.com/office/powerpoint/2010/main" val="6101744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pic>
        <p:nvPicPr>
          <p:cNvPr id="6" name="Picture 5" descr="Screenshot 2017-05-09 07.11.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100" y="1311007"/>
            <a:ext cx="4495800" cy="1727200"/>
          </a:xfrm>
          <a:prstGeom prst="rect">
            <a:avLst/>
          </a:prstGeom>
        </p:spPr>
      </p:pic>
      <p:sp>
        <p:nvSpPr>
          <p:cNvPr id="4" name="Rectangle 3"/>
          <p:cNvSpPr/>
          <p:nvPr/>
        </p:nvSpPr>
        <p:spPr>
          <a:xfrm>
            <a:off x="1787254" y="3105835"/>
            <a:ext cx="5985146" cy="1815882"/>
          </a:xfrm>
          <a:prstGeom prst="rect">
            <a:avLst/>
          </a:prstGeom>
        </p:spPr>
        <p:txBody>
          <a:bodyPr wrap="square">
            <a:spAutoFit/>
          </a:bodyPr>
          <a:lstStyle/>
          <a:p>
            <a:r>
              <a:rPr lang="en-US" sz="2800" dirty="0" smtClean="0">
                <a:latin typeface="Abadi MT Condensed Light"/>
                <a:cs typeface="Abadi MT Condensed Light"/>
              </a:rPr>
              <a:t>Play offense – and defense – simultaneously. Go for the maximum possible story, but at all times, think of why you might be wrong, or what your target would say in response.</a:t>
            </a:r>
            <a:endParaRPr lang="en-US" sz="2800" dirty="0">
              <a:latin typeface="Abadi MT Condensed Light"/>
              <a:cs typeface="Abadi MT Condensed Light"/>
            </a:endParaRPr>
          </a:p>
        </p:txBody>
      </p:sp>
    </p:spTree>
    <p:extLst>
      <p:ext uri="{BB962C8B-B14F-4D97-AF65-F5344CB8AC3E}">
        <p14:creationId xmlns:p14="http://schemas.microsoft.com/office/powerpoint/2010/main" val="30873206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pic>
        <p:nvPicPr>
          <p:cNvPr id="6" name="Picture 5" descr="Screenshot 2017-05-09 07.11.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100" y="1311007"/>
            <a:ext cx="4495800" cy="1727200"/>
          </a:xfrm>
          <a:prstGeom prst="rect">
            <a:avLst/>
          </a:prstGeom>
        </p:spPr>
      </p:pic>
      <p:sp>
        <p:nvSpPr>
          <p:cNvPr id="4" name="Rectangle 3"/>
          <p:cNvSpPr/>
          <p:nvPr/>
        </p:nvSpPr>
        <p:spPr>
          <a:xfrm>
            <a:off x="1787254" y="3105835"/>
            <a:ext cx="5985146" cy="523220"/>
          </a:xfrm>
          <a:prstGeom prst="rect">
            <a:avLst/>
          </a:prstGeom>
        </p:spPr>
        <p:txBody>
          <a:bodyPr wrap="square">
            <a:spAutoFit/>
          </a:bodyPr>
          <a:lstStyle/>
          <a:p>
            <a:r>
              <a:rPr lang="en-US" sz="2800" dirty="0" smtClean="0">
                <a:latin typeface="Abadi MT Condensed Light"/>
                <a:cs typeface="Abadi MT Condensed Light"/>
              </a:rPr>
              <a:t>Check for duplicate records!</a:t>
            </a:r>
            <a:endParaRPr lang="en-US" sz="2800" dirty="0">
              <a:latin typeface="Abadi MT Condensed Light"/>
              <a:cs typeface="Abadi MT Condensed Light"/>
            </a:endParaRPr>
          </a:p>
        </p:txBody>
      </p:sp>
    </p:spTree>
    <p:extLst>
      <p:ext uri="{BB962C8B-B14F-4D97-AF65-F5344CB8AC3E}">
        <p14:creationId xmlns:p14="http://schemas.microsoft.com/office/powerpoint/2010/main" val="160593252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pic>
        <p:nvPicPr>
          <p:cNvPr id="6" name="Picture 5" descr="Screenshot 2017-05-09 07.11.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100" y="1311007"/>
            <a:ext cx="4495800" cy="1727200"/>
          </a:xfrm>
          <a:prstGeom prst="rect">
            <a:avLst/>
          </a:prstGeom>
        </p:spPr>
      </p:pic>
      <p:sp>
        <p:nvSpPr>
          <p:cNvPr id="4" name="Rectangle 3"/>
          <p:cNvSpPr/>
          <p:nvPr/>
        </p:nvSpPr>
        <p:spPr>
          <a:xfrm>
            <a:off x="1787254" y="3105835"/>
            <a:ext cx="5985146" cy="523220"/>
          </a:xfrm>
          <a:prstGeom prst="rect">
            <a:avLst/>
          </a:prstGeom>
        </p:spPr>
        <p:txBody>
          <a:bodyPr wrap="square">
            <a:spAutoFit/>
          </a:bodyPr>
          <a:lstStyle/>
          <a:p>
            <a:r>
              <a:rPr lang="en-US" sz="2800" dirty="0" smtClean="0">
                <a:latin typeface="Abadi MT Condensed Light"/>
                <a:cs typeface="Abadi MT Condensed Light"/>
              </a:rPr>
              <a:t>Check for duplicate records!</a:t>
            </a:r>
            <a:endParaRPr lang="en-US" sz="2800" dirty="0">
              <a:latin typeface="Abadi MT Condensed Light"/>
              <a:cs typeface="Abadi MT Condensed Light"/>
            </a:endParaRPr>
          </a:p>
        </p:txBody>
      </p:sp>
    </p:spTree>
    <p:extLst>
      <p:ext uri="{BB962C8B-B14F-4D97-AF65-F5344CB8AC3E}">
        <p14:creationId xmlns:p14="http://schemas.microsoft.com/office/powerpoint/2010/main" val="299490928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pic>
        <p:nvPicPr>
          <p:cNvPr id="6" name="Picture 5" descr="Screenshot 2017-05-09 07.11.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100" y="1311007"/>
            <a:ext cx="4495800" cy="1727200"/>
          </a:xfrm>
          <a:prstGeom prst="rect">
            <a:avLst/>
          </a:prstGeom>
        </p:spPr>
      </p:pic>
      <p:sp>
        <p:nvSpPr>
          <p:cNvPr id="4" name="Rectangle 3"/>
          <p:cNvSpPr/>
          <p:nvPr/>
        </p:nvSpPr>
        <p:spPr>
          <a:xfrm>
            <a:off x="1787254" y="3105835"/>
            <a:ext cx="5985146" cy="523220"/>
          </a:xfrm>
          <a:prstGeom prst="rect">
            <a:avLst/>
          </a:prstGeom>
        </p:spPr>
        <p:txBody>
          <a:bodyPr wrap="square">
            <a:spAutoFit/>
          </a:bodyPr>
          <a:lstStyle/>
          <a:p>
            <a:r>
              <a:rPr lang="en-US" sz="2800" dirty="0" smtClean="0">
                <a:latin typeface="Abadi MT Condensed Light"/>
                <a:cs typeface="Abadi MT Condensed Light"/>
              </a:rPr>
              <a:t>Check for duplicate records!</a:t>
            </a:r>
            <a:endParaRPr lang="en-US" sz="2800" dirty="0">
              <a:latin typeface="Abadi MT Condensed Light"/>
              <a:cs typeface="Abadi MT Condensed Light"/>
            </a:endParaRPr>
          </a:p>
        </p:txBody>
      </p:sp>
    </p:spTree>
    <p:extLst>
      <p:ext uri="{BB962C8B-B14F-4D97-AF65-F5344CB8AC3E}">
        <p14:creationId xmlns:p14="http://schemas.microsoft.com/office/powerpoint/2010/main" val="299490928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pic>
        <p:nvPicPr>
          <p:cNvPr id="6" name="Picture 5" descr="Screenshot 2017-05-09 07.11.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100" y="1311007"/>
            <a:ext cx="4495800" cy="1727200"/>
          </a:xfrm>
          <a:prstGeom prst="rect">
            <a:avLst/>
          </a:prstGeom>
        </p:spPr>
      </p:pic>
      <p:sp>
        <p:nvSpPr>
          <p:cNvPr id="4" name="Rectangle 3"/>
          <p:cNvSpPr/>
          <p:nvPr/>
        </p:nvSpPr>
        <p:spPr>
          <a:xfrm>
            <a:off x="1787254" y="3105835"/>
            <a:ext cx="5985146" cy="1815882"/>
          </a:xfrm>
          <a:prstGeom prst="rect">
            <a:avLst/>
          </a:prstGeom>
        </p:spPr>
        <p:txBody>
          <a:bodyPr wrap="square">
            <a:spAutoFit/>
          </a:bodyPr>
          <a:lstStyle/>
          <a:p>
            <a:r>
              <a:rPr lang="en-US" sz="2800" dirty="0" smtClean="0">
                <a:latin typeface="Abadi MT Condensed Light"/>
                <a:cs typeface="Abadi MT Condensed Light"/>
              </a:rPr>
              <a:t>Pay attention to dates, in life and in data. Date data comes in many formats – often helps to split dates into year/month/day components to standardize them.</a:t>
            </a:r>
            <a:endParaRPr lang="en-US" sz="2800" dirty="0">
              <a:latin typeface="Abadi MT Condensed Light"/>
              <a:cs typeface="Abadi MT Condensed Light"/>
            </a:endParaRPr>
          </a:p>
        </p:txBody>
      </p:sp>
    </p:spTree>
    <p:extLst>
      <p:ext uri="{BB962C8B-B14F-4D97-AF65-F5344CB8AC3E}">
        <p14:creationId xmlns:p14="http://schemas.microsoft.com/office/powerpoint/2010/main" val="52767892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pic>
        <p:nvPicPr>
          <p:cNvPr id="6" name="Picture 5" descr="Screenshot 2017-05-09 07.11.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100" y="1311007"/>
            <a:ext cx="4495800" cy="1727200"/>
          </a:xfrm>
          <a:prstGeom prst="rect">
            <a:avLst/>
          </a:prstGeom>
        </p:spPr>
      </p:pic>
      <p:sp>
        <p:nvSpPr>
          <p:cNvPr id="4" name="Rectangle 3"/>
          <p:cNvSpPr/>
          <p:nvPr/>
        </p:nvSpPr>
        <p:spPr>
          <a:xfrm>
            <a:off x="1787254" y="3105835"/>
            <a:ext cx="5985146" cy="1384995"/>
          </a:xfrm>
          <a:prstGeom prst="rect">
            <a:avLst/>
          </a:prstGeom>
        </p:spPr>
        <p:txBody>
          <a:bodyPr wrap="square">
            <a:spAutoFit/>
          </a:bodyPr>
          <a:lstStyle/>
          <a:p>
            <a:r>
              <a:rPr lang="en-US" sz="2800" dirty="0" smtClean="0">
                <a:latin typeface="Abadi MT Condensed Light"/>
                <a:cs typeface="Abadi MT Condensed Light"/>
              </a:rPr>
              <a:t>Identify and account for outliers. If most values are between 1,000 and 5,000, can you account for 40,000? Is it a mistake?</a:t>
            </a:r>
            <a:endParaRPr lang="en-US" sz="2800" dirty="0">
              <a:latin typeface="Abadi MT Condensed Light"/>
              <a:cs typeface="Abadi MT Condensed Light"/>
            </a:endParaRPr>
          </a:p>
        </p:txBody>
      </p:sp>
    </p:spTree>
    <p:extLst>
      <p:ext uri="{BB962C8B-B14F-4D97-AF65-F5344CB8AC3E}">
        <p14:creationId xmlns:p14="http://schemas.microsoft.com/office/powerpoint/2010/main" val="11850321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pic>
        <p:nvPicPr>
          <p:cNvPr id="6" name="Picture 5" descr="Screenshot 2017-05-09 07.11.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100" y="1311007"/>
            <a:ext cx="4495800" cy="1727200"/>
          </a:xfrm>
          <a:prstGeom prst="rect">
            <a:avLst/>
          </a:prstGeom>
        </p:spPr>
      </p:pic>
      <p:sp>
        <p:nvSpPr>
          <p:cNvPr id="4" name="Rectangle 3"/>
          <p:cNvSpPr/>
          <p:nvPr/>
        </p:nvSpPr>
        <p:spPr>
          <a:xfrm>
            <a:off x="1787254" y="3105835"/>
            <a:ext cx="5985146" cy="830997"/>
          </a:xfrm>
          <a:prstGeom prst="rect">
            <a:avLst/>
          </a:prstGeom>
        </p:spPr>
        <p:txBody>
          <a:bodyPr wrap="squar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badi MT Condensed Light"/>
                <a:cs typeface="Abadi MT Condensed Light"/>
              </a:rPr>
              <a:t>65,536</a:t>
            </a:r>
            <a:endParaRPr lang="en-US" sz="48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badi MT Condensed Light"/>
              <a:cs typeface="Abadi MT Condensed Light"/>
            </a:endParaRPr>
          </a:p>
        </p:txBody>
      </p:sp>
    </p:spTree>
    <p:extLst>
      <p:ext uri="{BB962C8B-B14F-4D97-AF65-F5344CB8AC3E}">
        <p14:creationId xmlns:p14="http://schemas.microsoft.com/office/powerpoint/2010/main" val="3645083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pic>
        <p:nvPicPr>
          <p:cNvPr id="6" name="Picture 5" descr="Screenshot 2017-05-09 07.11.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100" y="1311007"/>
            <a:ext cx="4495800" cy="1727200"/>
          </a:xfrm>
          <a:prstGeom prst="rect">
            <a:avLst/>
          </a:prstGeom>
        </p:spPr>
      </p:pic>
      <p:sp>
        <p:nvSpPr>
          <p:cNvPr id="4" name="Rectangle 3"/>
          <p:cNvSpPr/>
          <p:nvPr/>
        </p:nvSpPr>
        <p:spPr>
          <a:xfrm>
            <a:off x="1787254" y="3105835"/>
            <a:ext cx="5985146" cy="1815882"/>
          </a:xfrm>
          <a:prstGeom prst="rect">
            <a:avLst/>
          </a:prstGeom>
        </p:spPr>
        <p:txBody>
          <a:bodyPr wrap="square">
            <a:spAutoFit/>
          </a:bodyPr>
          <a:lstStyle/>
          <a:p>
            <a:r>
              <a:rPr lang="en-US" sz="2800" dirty="0" smtClean="0">
                <a:latin typeface="Abadi MT Condensed Light"/>
                <a:cs typeface="Abadi MT Condensed Light"/>
              </a:rPr>
              <a:t>Bad survey = Bad information. At the NYT, policy is to have in-house survey experts review surveys before we write about them, but polling experts in general are good sources to have.</a:t>
            </a:r>
            <a:endParaRPr lang="en-US" sz="2800" dirty="0">
              <a:latin typeface="Abadi MT Condensed Light"/>
              <a:cs typeface="Abadi MT Condensed Light"/>
            </a:endParaRPr>
          </a:p>
        </p:txBody>
      </p:sp>
    </p:spTree>
    <p:extLst>
      <p:ext uri="{BB962C8B-B14F-4D97-AF65-F5344CB8AC3E}">
        <p14:creationId xmlns:p14="http://schemas.microsoft.com/office/powerpoint/2010/main" val="102772087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pic>
        <p:nvPicPr>
          <p:cNvPr id="6" name="Picture 5" descr="Screenshot 2017-05-09 07.11.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100" y="1311007"/>
            <a:ext cx="4495800" cy="1727200"/>
          </a:xfrm>
          <a:prstGeom prst="rect">
            <a:avLst/>
          </a:prstGeom>
        </p:spPr>
      </p:pic>
      <p:sp>
        <p:nvSpPr>
          <p:cNvPr id="4" name="Rectangle 3"/>
          <p:cNvSpPr/>
          <p:nvPr/>
        </p:nvSpPr>
        <p:spPr>
          <a:xfrm>
            <a:off x="1787254" y="3105835"/>
            <a:ext cx="5985146" cy="2246769"/>
          </a:xfrm>
          <a:prstGeom prst="rect">
            <a:avLst/>
          </a:prstGeom>
        </p:spPr>
        <p:txBody>
          <a:bodyPr wrap="square">
            <a:spAutoFit/>
          </a:bodyPr>
          <a:lstStyle/>
          <a:p>
            <a:r>
              <a:rPr lang="en-US" sz="2800" dirty="0" smtClean="0">
                <a:latin typeface="Abadi MT Condensed Light"/>
                <a:cs typeface="Abadi MT Condensed Light"/>
              </a:rPr>
              <a:t>Base Year Abuse: If something is a trend, it should be true in general, not just if you pick a certain base year.  Longer time horizons are better. Combine years/rolling average to smooth out bumps.</a:t>
            </a:r>
            <a:endParaRPr lang="en-US" sz="2800" dirty="0">
              <a:latin typeface="Abadi MT Condensed Light"/>
              <a:cs typeface="Abadi MT Condensed Light"/>
            </a:endParaRPr>
          </a:p>
        </p:txBody>
      </p:sp>
    </p:spTree>
    <p:extLst>
      <p:ext uri="{BB962C8B-B14F-4D97-AF65-F5344CB8AC3E}">
        <p14:creationId xmlns:p14="http://schemas.microsoft.com/office/powerpoint/2010/main" val="447968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a:bodyPr>
          <a:lstStyle/>
          <a:p>
            <a:r>
              <a:rPr lang="en-US" u="sng" dirty="0">
                <a:solidFill>
                  <a:srgbClr val="000000"/>
                </a:solidFill>
              </a:rPr>
              <a:t>My Approach to Stories</a:t>
            </a:r>
          </a:p>
          <a:p>
            <a:r>
              <a:rPr lang="en-US" dirty="0"/>
              <a:t> </a:t>
            </a:r>
          </a:p>
          <a:p>
            <a:pPr lvl="0" algn="l"/>
            <a:r>
              <a:rPr lang="en-US" u="sng" dirty="0">
                <a:solidFill>
                  <a:srgbClr val="000000"/>
                </a:solidFill>
              </a:rPr>
              <a:t>People</a:t>
            </a:r>
            <a:r>
              <a:rPr lang="en-US" dirty="0">
                <a:solidFill>
                  <a:srgbClr val="000000"/>
                </a:solidFill>
              </a:rPr>
              <a:t> – finding people who know the info, getting them to tell you the info you need</a:t>
            </a:r>
          </a:p>
          <a:p>
            <a:endParaRPr lang="en-US" dirty="0"/>
          </a:p>
        </p:txBody>
      </p:sp>
    </p:spTree>
    <p:extLst>
      <p:ext uri="{BB962C8B-B14F-4D97-AF65-F5344CB8AC3E}">
        <p14:creationId xmlns:p14="http://schemas.microsoft.com/office/powerpoint/2010/main" val="1694074022"/>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pic>
        <p:nvPicPr>
          <p:cNvPr id="6" name="Picture 5" descr="Screenshot 2017-05-09 07.11.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100" y="1311007"/>
            <a:ext cx="4495800" cy="1727200"/>
          </a:xfrm>
          <a:prstGeom prst="rect">
            <a:avLst/>
          </a:prstGeom>
        </p:spPr>
      </p:pic>
      <p:sp>
        <p:nvSpPr>
          <p:cNvPr id="4" name="Rectangle 3"/>
          <p:cNvSpPr/>
          <p:nvPr/>
        </p:nvSpPr>
        <p:spPr>
          <a:xfrm>
            <a:off x="1787254" y="3105835"/>
            <a:ext cx="5985146" cy="1815882"/>
          </a:xfrm>
          <a:prstGeom prst="rect">
            <a:avLst/>
          </a:prstGeom>
        </p:spPr>
        <p:txBody>
          <a:bodyPr wrap="square">
            <a:spAutoFit/>
          </a:bodyPr>
          <a:lstStyle/>
          <a:p>
            <a:r>
              <a:rPr lang="en-US" sz="2800" dirty="0" smtClean="0">
                <a:latin typeface="Abadi MT Condensed Light"/>
                <a:cs typeface="Abadi MT Condensed Light"/>
              </a:rPr>
              <a:t>Statistical Significance + News </a:t>
            </a:r>
            <a:r>
              <a:rPr lang="en-US" sz="2800" dirty="0" err="1" smtClean="0">
                <a:latin typeface="Abadi MT Condensed Light"/>
                <a:cs typeface="Abadi MT Condensed Light"/>
              </a:rPr>
              <a:t>Judgement</a:t>
            </a:r>
            <a:r>
              <a:rPr lang="en-US" sz="2800" dirty="0" smtClean="0">
                <a:latin typeface="Abadi MT Condensed Light"/>
                <a:cs typeface="Abadi MT Condensed Light"/>
              </a:rPr>
              <a:t> – significance alone is not news, and almost any difference based on a large sample will be significant.</a:t>
            </a:r>
            <a:endParaRPr lang="en-US" sz="2800" dirty="0">
              <a:latin typeface="Abadi MT Condensed Light"/>
              <a:cs typeface="Abadi MT Condensed Light"/>
            </a:endParaRPr>
          </a:p>
        </p:txBody>
      </p:sp>
    </p:spTree>
    <p:extLst>
      <p:ext uri="{BB962C8B-B14F-4D97-AF65-F5344CB8AC3E}">
        <p14:creationId xmlns:p14="http://schemas.microsoft.com/office/powerpoint/2010/main" val="2548855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pic>
        <p:nvPicPr>
          <p:cNvPr id="6" name="Picture 5" descr="Screenshot 2017-05-09 07.11.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100" y="1311007"/>
            <a:ext cx="4495800" cy="1727200"/>
          </a:xfrm>
          <a:prstGeom prst="rect">
            <a:avLst/>
          </a:prstGeom>
        </p:spPr>
      </p:pic>
      <p:sp>
        <p:nvSpPr>
          <p:cNvPr id="4" name="Rectangle 3"/>
          <p:cNvSpPr/>
          <p:nvPr/>
        </p:nvSpPr>
        <p:spPr>
          <a:xfrm>
            <a:off x="1787254" y="3105835"/>
            <a:ext cx="5985146" cy="1815882"/>
          </a:xfrm>
          <a:prstGeom prst="rect">
            <a:avLst/>
          </a:prstGeom>
        </p:spPr>
        <p:txBody>
          <a:bodyPr wrap="square">
            <a:spAutoFit/>
          </a:bodyPr>
          <a:lstStyle/>
          <a:p>
            <a:r>
              <a:rPr lang="en-US" sz="2800" dirty="0" smtClean="0">
                <a:latin typeface="Abadi MT Condensed Light"/>
                <a:cs typeface="Abadi MT Condensed Light"/>
              </a:rPr>
              <a:t>Underlying records, Part I: If possible, get at least some of paper records upon which the data is source. You’ll get a better feel for how data jibes with reality.</a:t>
            </a:r>
            <a:endParaRPr lang="en-US" sz="2800" dirty="0">
              <a:latin typeface="Abadi MT Condensed Light"/>
              <a:cs typeface="Abadi MT Condensed Light"/>
            </a:endParaRPr>
          </a:p>
        </p:txBody>
      </p:sp>
    </p:spTree>
    <p:extLst>
      <p:ext uri="{BB962C8B-B14F-4D97-AF65-F5344CB8AC3E}">
        <p14:creationId xmlns:p14="http://schemas.microsoft.com/office/powerpoint/2010/main" val="133007874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pic>
        <p:nvPicPr>
          <p:cNvPr id="6" name="Picture 5" descr="Screenshot 2017-05-09 07.11.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100" y="1311007"/>
            <a:ext cx="4495800" cy="1727200"/>
          </a:xfrm>
          <a:prstGeom prst="rect">
            <a:avLst/>
          </a:prstGeom>
        </p:spPr>
      </p:pic>
      <p:sp>
        <p:nvSpPr>
          <p:cNvPr id="4" name="Rectangle 3"/>
          <p:cNvSpPr/>
          <p:nvPr/>
        </p:nvSpPr>
        <p:spPr>
          <a:xfrm>
            <a:off x="1787254" y="3105835"/>
            <a:ext cx="5985146" cy="1815882"/>
          </a:xfrm>
          <a:prstGeom prst="rect">
            <a:avLst/>
          </a:prstGeom>
        </p:spPr>
        <p:txBody>
          <a:bodyPr wrap="square">
            <a:spAutoFit/>
          </a:bodyPr>
          <a:lstStyle/>
          <a:p>
            <a:r>
              <a:rPr lang="en-US" sz="2800" dirty="0" smtClean="0">
                <a:latin typeface="Abadi MT Condensed Light"/>
                <a:cs typeface="Abadi MT Condensed Light"/>
              </a:rPr>
              <a:t>Underlying records, Part II: Report out some of the cases in the paper records and get an even fuller understanding of the case and how your queries reflect reality.</a:t>
            </a:r>
            <a:endParaRPr lang="en-US" sz="2800" dirty="0">
              <a:latin typeface="Abadi MT Condensed Light"/>
              <a:cs typeface="Abadi MT Condensed Light"/>
            </a:endParaRPr>
          </a:p>
        </p:txBody>
      </p:sp>
    </p:spTree>
    <p:extLst>
      <p:ext uri="{BB962C8B-B14F-4D97-AF65-F5344CB8AC3E}">
        <p14:creationId xmlns:p14="http://schemas.microsoft.com/office/powerpoint/2010/main" val="390475344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pic>
        <p:nvPicPr>
          <p:cNvPr id="6" name="Picture 5" descr="Screenshot 2017-05-09 07.11.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100" y="1311007"/>
            <a:ext cx="4495800" cy="1727200"/>
          </a:xfrm>
          <a:prstGeom prst="rect">
            <a:avLst/>
          </a:prstGeom>
        </p:spPr>
      </p:pic>
      <p:sp>
        <p:nvSpPr>
          <p:cNvPr id="5" name="Rectangle 4"/>
          <p:cNvSpPr/>
          <p:nvPr/>
        </p:nvSpPr>
        <p:spPr>
          <a:xfrm>
            <a:off x="2286000" y="3429000"/>
            <a:ext cx="4572000" cy="923330"/>
          </a:xfrm>
          <a:prstGeom prst="rect">
            <a:avLst/>
          </a:prstGeom>
        </p:spPr>
        <p:txBody>
          <a:bodyPr>
            <a:spAutoFit/>
          </a:bodyPr>
          <a:lstStyle/>
          <a:p>
            <a:r>
              <a:rPr lang="en-US" dirty="0" smtClean="0"/>
              <a:t>More tips from: </a:t>
            </a:r>
            <a:r>
              <a:rPr lang="en-US" dirty="0" smtClean="0">
                <a:hlinkClick r:id="" action="ppaction://noaction"/>
              </a:rPr>
              <a:t>Jennifer LaFleur</a:t>
            </a:r>
            <a:r>
              <a:rPr lang="en-US" dirty="0" smtClean="0"/>
              <a:t>, </a:t>
            </a:r>
            <a:r>
              <a:rPr lang="en-US" dirty="0" smtClean="0">
                <a:hlinkClick r:id="" action="ppaction://noaction"/>
              </a:rPr>
              <a:t>Christopher Groskopf</a:t>
            </a:r>
            <a:r>
              <a:rPr lang="en-US" dirty="0" smtClean="0"/>
              <a:t>, and </a:t>
            </a:r>
            <a:r>
              <a:rPr lang="en-US" dirty="0" smtClean="0">
                <a:hlinkClick r:id="" action="ppaction://noaction"/>
              </a:rPr>
              <a:t>Sarah Cohen</a:t>
            </a:r>
            <a:r>
              <a:rPr lang="en-US" dirty="0" smtClean="0"/>
              <a:t>.</a:t>
            </a:r>
          </a:p>
          <a:p>
            <a:endParaRPr lang="en-US" dirty="0" smtClean="0"/>
          </a:p>
        </p:txBody>
      </p:sp>
    </p:spTree>
    <p:extLst>
      <p:ext uri="{BB962C8B-B14F-4D97-AF65-F5344CB8AC3E}">
        <p14:creationId xmlns:p14="http://schemas.microsoft.com/office/powerpoint/2010/main" val="2854337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fontScale="92500" lnSpcReduction="20000"/>
          </a:bodyPr>
          <a:lstStyle/>
          <a:p>
            <a:r>
              <a:rPr lang="en-US" u="sng" dirty="0">
                <a:solidFill>
                  <a:srgbClr val="000000"/>
                </a:solidFill>
              </a:rPr>
              <a:t>My Approach to Stories</a:t>
            </a:r>
          </a:p>
          <a:p>
            <a:r>
              <a:rPr lang="en-US" dirty="0"/>
              <a:t> </a:t>
            </a:r>
          </a:p>
          <a:p>
            <a:pPr lvl="0" algn="l"/>
            <a:r>
              <a:rPr lang="en-US" b="1" u="sng" dirty="0">
                <a:solidFill>
                  <a:srgbClr val="000000"/>
                </a:solidFill>
              </a:rPr>
              <a:t>Documents</a:t>
            </a:r>
            <a:r>
              <a:rPr lang="en-US" dirty="0">
                <a:solidFill>
                  <a:srgbClr val="000000"/>
                </a:solidFill>
              </a:rPr>
              <a:t> – Paper can be better than people – facts in black and white – court records, audits, </a:t>
            </a:r>
            <a:r>
              <a:rPr lang="en-US" dirty="0" smtClean="0">
                <a:solidFill>
                  <a:srgbClr val="000000"/>
                </a:solidFill>
              </a:rPr>
              <a:t>LEAKS, </a:t>
            </a:r>
            <a:r>
              <a:rPr lang="en-US" dirty="0">
                <a:solidFill>
                  <a:srgbClr val="000000"/>
                </a:solidFill>
              </a:rPr>
              <a:t>etc. Your eyes can deceive you, people can lie to you, but docs are docs...</a:t>
            </a:r>
          </a:p>
          <a:p>
            <a:endParaRPr lang="en-US" dirty="0"/>
          </a:p>
        </p:txBody>
      </p:sp>
    </p:spTree>
    <p:extLst>
      <p:ext uri="{BB962C8B-B14F-4D97-AF65-F5344CB8AC3E}">
        <p14:creationId xmlns:p14="http://schemas.microsoft.com/office/powerpoint/2010/main" val="378384366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fontScale="92500" lnSpcReduction="20000"/>
          </a:bodyPr>
          <a:lstStyle/>
          <a:p>
            <a:r>
              <a:rPr lang="en-US" u="sng" dirty="0">
                <a:solidFill>
                  <a:srgbClr val="000000"/>
                </a:solidFill>
              </a:rPr>
              <a:t>My Approach to Stories</a:t>
            </a:r>
          </a:p>
          <a:p>
            <a:r>
              <a:rPr lang="en-US" dirty="0"/>
              <a:t> </a:t>
            </a:r>
          </a:p>
          <a:p>
            <a:pPr lvl="0" algn="l"/>
            <a:r>
              <a:rPr lang="en-US" b="1" u="sng" dirty="0"/>
              <a:t> </a:t>
            </a:r>
            <a:r>
              <a:rPr lang="en-US" b="1" u="sng" dirty="0">
                <a:solidFill>
                  <a:srgbClr val="000000"/>
                </a:solidFill>
              </a:rPr>
              <a:t>Data </a:t>
            </a:r>
            <a:r>
              <a:rPr lang="en-US" dirty="0">
                <a:solidFill>
                  <a:srgbClr val="000000"/>
                </a:solidFill>
              </a:rPr>
              <a:t>– Numeric information that isn’t in narrative form; raw information that hasn’t been summarized or otherwise processed – journalists become social scientists, find the news </a:t>
            </a:r>
          </a:p>
        </p:txBody>
      </p:sp>
    </p:spTree>
    <p:extLst>
      <p:ext uri="{BB962C8B-B14F-4D97-AF65-F5344CB8AC3E}">
        <p14:creationId xmlns:p14="http://schemas.microsoft.com/office/powerpoint/2010/main" val="351759185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pic>
        <p:nvPicPr>
          <p:cNvPr id="4" name="Picture 3" descr="Screenshot 2017-05-07 19.40.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2718" y="1580670"/>
            <a:ext cx="4661981" cy="2121898"/>
          </a:xfrm>
          <a:prstGeom prst="rect">
            <a:avLst/>
          </a:prstGeom>
        </p:spPr>
      </p:pic>
      <p:pic>
        <p:nvPicPr>
          <p:cNvPr id="5" name="Picture 4" descr="Screenshot 2017-05-07 19.41.4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3429000"/>
            <a:ext cx="2717800" cy="2209800"/>
          </a:xfrm>
          <a:prstGeom prst="rect">
            <a:avLst/>
          </a:prstGeom>
        </p:spPr>
      </p:pic>
      <p:pic>
        <p:nvPicPr>
          <p:cNvPr id="6" name="Picture 5" descr="Screenshot 2017-05-07 19.42.4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3773" y="3334872"/>
            <a:ext cx="3035300" cy="2489200"/>
          </a:xfrm>
          <a:prstGeom prst="rect">
            <a:avLst/>
          </a:prstGeom>
        </p:spPr>
      </p:pic>
      <p:sp>
        <p:nvSpPr>
          <p:cNvPr id="9" name="Rectangle 8"/>
          <p:cNvSpPr/>
          <p:nvPr/>
        </p:nvSpPr>
        <p:spPr>
          <a:xfrm>
            <a:off x="1108888" y="1301984"/>
            <a:ext cx="1468477" cy="1569660"/>
          </a:xfrm>
          <a:prstGeom prst="rect">
            <a:avLst/>
          </a:prstGeom>
        </p:spPr>
        <p:txBody>
          <a:bodyPr wrap="square">
            <a:spAutoFit/>
          </a:bodyPr>
          <a:lstStyle/>
          <a:p>
            <a:pPr lvl="0" algn="ctr"/>
            <a:r>
              <a:rPr lang="en-US" sz="2400" b="1" dirty="0" smtClean="0">
                <a:ln w="17780" cmpd="sng">
                  <a:solidFill>
                    <a:srgbClr val="FFFFFF"/>
                  </a:solidFill>
                  <a:prstDash val="solid"/>
                  <a:miter lim="800000"/>
                </a:ln>
                <a:solidFill>
                  <a:srgbClr val="C0504D"/>
                </a:solidFill>
                <a:effectLst/>
              </a:rPr>
              <a:t>Getting back to my thinking</a:t>
            </a:r>
            <a:r>
              <a:rPr lang="is-IS" sz="2400" b="1" dirty="0" smtClean="0">
                <a:ln w="17780" cmpd="sng">
                  <a:solidFill>
                    <a:srgbClr val="FFFFFF"/>
                  </a:solidFill>
                  <a:prstDash val="solid"/>
                  <a:miter lim="800000"/>
                </a:ln>
                <a:solidFill>
                  <a:srgbClr val="C0504D"/>
                </a:solidFill>
                <a:effectLst/>
              </a:rPr>
              <a:t>…</a:t>
            </a:r>
            <a:endParaRPr lang="en-US" sz="2400" b="1" dirty="0" smtClean="0">
              <a:ln w="17780" cmpd="sng">
                <a:solidFill>
                  <a:srgbClr val="FFFFFF"/>
                </a:solidFill>
                <a:prstDash val="solid"/>
                <a:miter lim="800000"/>
              </a:ln>
              <a:solidFill>
                <a:srgbClr val="C0504D"/>
              </a:solidFill>
              <a:effectLst/>
            </a:endParaRPr>
          </a:p>
        </p:txBody>
      </p:sp>
    </p:spTree>
    <p:extLst>
      <p:ext uri="{BB962C8B-B14F-4D97-AF65-F5344CB8AC3E}">
        <p14:creationId xmlns:p14="http://schemas.microsoft.com/office/powerpoint/2010/main" val="2529667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sp>
        <p:nvSpPr>
          <p:cNvPr id="4" name="TextBox 3"/>
          <p:cNvSpPr txBox="1"/>
          <p:nvPr/>
        </p:nvSpPr>
        <p:spPr>
          <a:xfrm>
            <a:off x="2028988" y="1951684"/>
            <a:ext cx="5033750" cy="1815882"/>
          </a:xfrm>
          <a:prstGeom prst="rect">
            <a:avLst/>
          </a:prstGeom>
          <a:noFill/>
        </p:spPr>
        <p:txBody>
          <a:bodyPr wrap="square" rtlCol="0">
            <a:spAutoFit/>
          </a:bodyPr>
          <a:lstStyle/>
          <a:p>
            <a:r>
              <a:rPr lang="en-US" sz="2800" dirty="0" smtClean="0"/>
              <a:t>When </a:t>
            </a:r>
            <a:r>
              <a:rPr lang="en-US" sz="2800" dirty="0" err="1" smtClean="0"/>
              <a:t>i</a:t>
            </a:r>
            <a:r>
              <a:rPr lang="en-US" sz="2800" dirty="0" smtClean="0"/>
              <a:t> work on a big story, </a:t>
            </a:r>
            <a:r>
              <a:rPr lang="en-US" sz="2800" dirty="0" err="1" smtClean="0"/>
              <a:t>i</a:t>
            </a:r>
            <a:r>
              <a:rPr lang="en-US" sz="2800" dirty="0" smtClean="0"/>
              <a:t> want to know everything about the topic. </a:t>
            </a:r>
            <a:r>
              <a:rPr lang="en-US" sz="2800" dirty="0"/>
              <a:t>F</a:t>
            </a:r>
            <a:r>
              <a:rPr lang="en-US" sz="2800" dirty="0" smtClean="0"/>
              <a:t>rom a data perspective, this means</a:t>
            </a:r>
          </a:p>
        </p:txBody>
      </p:sp>
    </p:spTree>
    <p:extLst>
      <p:ext uri="{BB962C8B-B14F-4D97-AF65-F5344CB8AC3E}">
        <p14:creationId xmlns:p14="http://schemas.microsoft.com/office/powerpoint/2010/main" val="1402732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sp>
        <p:nvSpPr>
          <p:cNvPr id="4" name="TextBox 3"/>
          <p:cNvSpPr txBox="1"/>
          <p:nvPr/>
        </p:nvSpPr>
        <p:spPr>
          <a:xfrm>
            <a:off x="2028988" y="1951684"/>
            <a:ext cx="5033750" cy="954107"/>
          </a:xfrm>
          <a:prstGeom prst="rect">
            <a:avLst/>
          </a:prstGeom>
          <a:noFill/>
        </p:spPr>
        <p:txBody>
          <a:bodyPr wrap="square" rtlCol="0">
            <a:spAutoFit/>
          </a:bodyPr>
          <a:lstStyle/>
          <a:p>
            <a:r>
              <a:rPr lang="en-US" sz="2800" dirty="0"/>
              <a:t>A</a:t>
            </a:r>
            <a:r>
              <a:rPr lang="en-US" sz="2800" dirty="0" smtClean="0"/>
              <a:t>) Getting all relevant data sources</a:t>
            </a:r>
          </a:p>
        </p:txBody>
      </p:sp>
    </p:spTree>
    <p:extLst>
      <p:ext uri="{BB962C8B-B14F-4D97-AF65-F5344CB8AC3E}">
        <p14:creationId xmlns:p14="http://schemas.microsoft.com/office/powerpoint/2010/main" val="978191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sp>
        <p:nvSpPr>
          <p:cNvPr id="4" name="TextBox 3"/>
          <p:cNvSpPr txBox="1"/>
          <p:nvPr/>
        </p:nvSpPr>
        <p:spPr>
          <a:xfrm>
            <a:off x="2028988" y="1951684"/>
            <a:ext cx="5033750" cy="1815882"/>
          </a:xfrm>
          <a:prstGeom prst="rect">
            <a:avLst/>
          </a:prstGeom>
          <a:noFill/>
        </p:spPr>
        <p:txBody>
          <a:bodyPr wrap="square" rtlCol="0">
            <a:spAutoFit/>
          </a:bodyPr>
          <a:lstStyle/>
          <a:p>
            <a:pPr marL="514350" indent="-514350">
              <a:buAutoNum type="alphaUcParenR"/>
            </a:pPr>
            <a:r>
              <a:rPr lang="en-US" sz="2800" dirty="0" smtClean="0"/>
              <a:t>Getting all relevant data sources</a:t>
            </a:r>
          </a:p>
          <a:p>
            <a:pPr marL="514350" indent="-514350">
              <a:buAutoNum type="alphaUcParenR"/>
            </a:pPr>
            <a:r>
              <a:rPr lang="en-US" sz="2800" dirty="0" smtClean="0"/>
              <a:t>Examining the data in all relevant ways</a:t>
            </a:r>
          </a:p>
        </p:txBody>
      </p:sp>
    </p:spTree>
    <p:extLst>
      <p:ext uri="{BB962C8B-B14F-4D97-AF65-F5344CB8AC3E}">
        <p14:creationId xmlns:p14="http://schemas.microsoft.com/office/powerpoint/2010/main" val="628168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sp>
        <p:nvSpPr>
          <p:cNvPr id="4" name="TextBox 3"/>
          <p:cNvSpPr txBox="1"/>
          <p:nvPr/>
        </p:nvSpPr>
        <p:spPr>
          <a:xfrm>
            <a:off x="2028988" y="1951684"/>
            <a:ext cx="5033750" cy="2677656"/>
          </a:xfrm>
          <a:prstGeom prst="rect">
            <a:avLst/>
          </a:prstGeom>
          <a:noFill/>
        </p:spPr>
        <p:txBody>
          <a:bodyPr wrap="square" rtlCol="0">
            <a:spAutoFit/>
          </a:bodyPr>
          <a:lstStyle/>
          <a:p>
            <a:pPr marL="514350" indent="-514350">
              <a:buAutoNum type="alphaUcParenR"/>
            </a:pPr>
            <a:r>
              <a:rPr lang="en-US" sz="2800" dirty="0" smtClean="0"/>
              <a:t>Getting all relevant data sources</a:t>
            </a:r>
          </a:p>
          <a:p>
            <a:pPr marL="514350" indent="-514350">
              <a:buAutoNum type="alphaUcParenR"/>
            </a:pPr>
            <a:r>
              <a:rPr lang="en-US" sz="2800" dirty="0" smtClean="0"/>
              <a:t>Examining the data in all relevant ways</a:t>
            </a:r>
          </a:p>
          <a:p>
            <a:pPr marL="514350" indent="-514350">
              <a:buAutoNum type="alphaUcParenR"/>
            </a:pPr>
            <a:r>
              <a:rPr lang="en-US" sz="2800" dirty="0" smtClean="0"/>
              <a:t>Publishing something we believe to be true</a:t>
            </a:r>
          </a:p>
        </p:txBody>
      </p:sp>
    </p:spTree>
    <p:extLst>
      <p:ext uri="{BB962C8B-B14F-4D97-AF65-F5344CB8AC3E}">
        <p14:creationId xmlns:p14="http://schemas.microsoft.com/office/powerpoint/2010/main" val="2714506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pic>
        <p:nvPicPr>
          <p:cNvPr id="6" name="Picture 5" descr="Screenshot 2017-05-07 20.03.5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358900"/>
            <a:ext cx="8826500" cy="4140200"/>
          </a:xfrm>
          <a:prstGeom prst="rect">
            <a:avLst/>
          </a:prstGeom>
        </p:spPr>
      </p:pic>
    </p:spTree>
    <p:extLst>
      <p:ext uri="{BB962C8B-B14F-4D97-AF65-F5344CB8AC3E}">
        <p14:creationId xmlns:p14="http://schemas.microsoft.com/office/powerpoint/2010/main" val="3646968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pic>
        <p:nvPicPr>
          <p:cNvPr id="4" name="Picture 3" descr="Screenshot 2017-05-07 19.36.0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8810" y="1473200"/>
            <a:ext cx="2334789" cy="3318427"/>
          </a:xfrm>
          <a:prstGeom prst="rect">
            <a:avLst/>
          </a:prstGeom>
        </p:spPr>
      </p:pic>
      <p:sp>
        <p:nvSpPr>
          <p:cNvPr id="5" name="TextBox 4"/>
          <p:cNvSpPr txBox="1"/>
          <p:nvPr/>
        </p:nvSpPr>
        <p:spPr>
          <a:xfrm>
            <a:off x="3035738" y="5127042"/>
            <a:ext cx="4645773" cy="369332"/>
          </a:xfrm>
          <a:prstGeom prst="rect">
            <a:avLst/>
          </a:prstGeom>
          <a:noFill/>
        </p:spPr>
        <p:txBody>
          <a:bodyPr wrap="none" rtlCol="0">
            <a:spAutoFit/>
          </a:bodyPr>
          <a:lstStyle/>
          <a:p>
            <a:r>
              <a:rPr lang="en-US" dirty="0" smtClean="0"/>
              <a:t>* My apologies</a:t>
            </a:r>
            <a:r>
              <a:rPr lang="is-IS" dirty="0" smtClean="0"/>
              <a:t>… somebody used my title first...</a:t>
            </a:r>
            <a:endParaRPr lang="en-US" dirty="0"/>
          </a:p>
        </p:txBody>
      </p:sp>
    </p:spTree>
    <p:extLst>
      <p:ext uri="{BB962C8B-B14F-4D97-AF65-F5344CB8AC3E}">
        <p14:creationId xmlns:p14="http://schemas.microsoft.com/office/powerpoint/2010/main" val="25926813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sp>
        <p:nvSpPr>
          <p:cNvPr id="4" name="TextBox 3"/>
          <p:cNvSpPr txBox="1"/>
          <p:nvPr/>
        </p:nvSpPr>
        <p:spPr>
          <a:xfrm>
            <a:off x="2028988" y="1951684"/>
            <a:ext cx="5033750" cy="3539431"/>
          </a:xfrm>
          <a:prstGeom prst="rect">
            <a:avLst/>
          </a:prstGeom>
          <a:noFill/>
        </p:spPr>
        <p:txBody>
          <a:bodyPr wrap="square" rtlCol="0">
            <a:spAutoFit/>
          </a:bodyPr>
          <a:lstStyle/>
          <a:p>
            <a:r>
              <a:rPr lang="en-US" sz="2800" dirty="0" smtClean="0"/>
              <a:t>Not sure that’s actually relevant, just mind-blowing</a:t>
            </a:r>
            <a:r>
              <a:rPr lang="is-IS" sz="2800" dirty="0" smtClean="0"/>
              <a:t>…</a:t>
            </a:r>
          </a:p>
          <a:p>
            <a:endParaRPr lang="is-IS" sz="2800" dirty="0"/>
          </a:p>
          <a:p>
            <a:r>
              <a:rPr lang="is-IS" sz="2800" dirty="0" smtClean="0"/>
              <a:t>Anyway, what I want to talk about is a danger often hidden at the intersection of data and journalism...</a:t>
            </a:r>
          </a:p>
          <a:p>
            <a:endParaRPr lang="en-US" sz="2800" dirty="0" smtClean="0"/>
          </a:p>
        </p:txBody>
      </p:sp>
    </p:spTree>
    <p:extLst>
      <p:ext uri="{BB962C8B-B14F-4D97-AF65-F5344CB8AC3E}">
        <p14:creationId xmlns:p14="http://schemas.microsoft.com/office/powerpoint/2010/main" val="23715176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pic>
        <p:nvPicPr>
          <p:cNvPr id="5" name="Picture 4" descr="Screenshot 2017-05-07 20.10.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8000"/>
            <a:ext cx="9144000" cy="5827059"/>
          </a:xfrm>
          <a:prstGeom prst="rect">
            <a:avLst/>
          </a:prstGeom>
        </p:spPr>
      </p:pic>
      <p:sp>
        <p:nvSpPr>
          <p:cNvPr id="6" name="Rectangle 5"/>
          <p:cNvSpPr/>
          <p:nvPr/>
        </p:nvSpPr>
        <p:spPr>
          <a:xfrm rot="5400000">
            <a:off x="3858461" y="1247345"/>
            <a:ext cx="1531789" cy="923330"/>
          </a:xfrm>
          <a:prstGeom prst="rect">
            <a:avLst/>
          </a:prstGeom>
          <a:noFill/>
          <a:scene3d>
            <a:camera prst="orthographicFront"/>
            <a:lightRig rig="threePt" dir="t"/>
          </a:scene3d>
          <a:sp3d>
            <a:bevelT/>
          </a:sp3d>
        </p:spPr>
        <p:style>
          <a:lnRef idx="2">
            <a:schemeClr val="accent2"/>
          </a:lnRef>
          <a:fillRef idx="1">
            <a:schemeClr val="lt1"/>
          </a:fillRef>
          <a:effectRef idx="0">
            <a:schemeClr val="accent2"/>
          </a:effectRef>
          <a:fontRef idx="minor">
            <a:schemeClr val="dk1"/>
          </a:fontRef>
        </p:style>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Data</a:t>
            </a:r>
          </a:p>
        </p:txBody>
      </p:sp>
      <p:sp>
        <p:nvSpPr>
          <p:cNvPr id="7" name="Rectangle 6"/>
          <p:cNvSpPr/>
          <p:nvPr/>
        </p:nvSpPr>
        <p:spPr>
          <a:xfrm>
            <a:off x="252611" y="3016591"/>
            <a:ext cx="3297184" cy="923330"/>
          </a:xfrm>
          <a:prstGeom prst="rect">
            <a:avLst/>
          </a:prstGeom>
          <a:noFill/>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Journalism</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347669993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sp>
        <p:nvSpPr>
          <p:cNvPr id="4" name="TextBox 3"/>
          <p:cNvSpPr txBox="1"/>
          <p:nvPr/>
        </p:nvSpPr>
        <p:spPr>
          <a:xfrm>
            <a:off x="2028988" y="1951684"/>
            <a:ext cx="5033750" cy="523220"/>
          </a:xfrm>
          <a:prstGeom prst="rect">
            <a:avLst/>
          </a:prstGeom>
          <a:noFill/>
        </p:spPr>
        <p:txBody>
          <a:bodyPr wrap="square" rtlCol="0">
            <a:spAutoFit/>
          </a:bodyPr>
          <a:lstStyle/>
          <a:p>
            <a:r>
              <a:rPr lang="en-US" sz="2800" dirty="0" smtClean="0"/>
              <a:t>After much more thinking..</a:t>
            </a:r>
            <a:r>
              <a:rPr lang="is-IS" sz="2800" dirty="0" smtClean="0"/>
              <a:t>.</a:t>
            </a:r>
            <a:endParaRPr lang="en-US" sz="2800" dirty="0" smtClean="0"/>
          </a:p>
        </p:txBody>
      </p:sp>
    </p:spTree>
    <p:extLst>
      <p:ext uri="{BB962C8B-B14F-4D97-AF65-F5344CB8AC3E}">
        <p14:creationId xmlns:p14="http://schemas.microsoft.com/office/powerpoint/2010/main" val="16418819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pic>
        <p:nvPicPr>
          <p:cNvPr id="4" name="Picture 3" descr="Screenshot 2017-05-07 19.40.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2718" y="1580670"/>
            <a:ext cx="4661981" cy="2121898"/>
          </a:xfrm>
          <a:prstGeom prst="rect">
            <a:avLst/>
          </a:prstGeom>
        </p:spPr>
      </p:pic>
      <p:pic>
        <p:nvPicPr>
          <p:cNvPr id="5" name="Picture 4" descr="Screenshot 2017-05-07 19.41.4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3429000"/>
            <a:ext cx="2717800" cy="2209800"/>
          </a:xfrm>
          <a:prstGeom prst="rect">
            <a:avLst/>
          </a:prstGeom>
        </p:spPr>
      </p:pic>
      <p:pic>
        <p:nvPicPr>
          <p:cNvPr id="6" name="Picture 5" descr="Screenshot 2017-05-07 19.42.4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3773" y="3334872"/>
            <a:ext cx="3035300" cy="2489200"/>
          </a:xfrm>
          <a:prstGeom prst="rect">
            <a:avLst/>
          </a:prstGeom>
        </p:spPr>
      </p:pic>
      <p:sp>
        <p:nvSpPr>
          <p:cNvPr id="9" name="Rectangle 8"/>
          <p:cNvSpPr/>
          <p:nvPr/>
        </p:nvSpPr>
        <p:spPr>
          <a:xfrm>
            <a:off x="685800" y="1301984"/>
            <a:ext cx="1891565" cy="1323439"/>
          </a:xfrm>
          <a:prstGeom prst="rect">
            <a:avLst/>
          </a:prstGeom>
        </p:spPr>
        <p:txBody>
          <a:bodyPr wrap="square">
            <a:spAutoFit/>
          </a:bodyPr>
          <a:lstStyle/>
          <a:p>
            <a:pPr lvl="0" algn="ctr"/>
            <a:r>
              <a:rPr lang="en-US" sz="2000" b="1" dirty="0" smtClean="0">
                <a:ln w="17780" cmpd="sng">
                  <a:solidFill>
                    <a:srgbClr val="FFFFFF"/>
                  </a:solidFill>
                  <a:prstDash val="solid"/>
                  <a:miter lim="800000"/>
                </a:ln>
                <a:solidFill>
                  <a:srgbClr val="C0504D"/>
                </a:solidFill>
                <a:effectLst/>
              </a:rPr>
              <a:t>What should I call this aforementioned danger?</a:t>
            </a:r>
          </a:p>
        </p:txBody>
      </p:sp>
    </p:spTree>
    <p:extLst>
      <p:ext uri="{BB962C8B-B14F-4D97-AF65-F5344CB8AC3E}">
        <p14:creationId xmlns:p14="http://schemas.microsoft.com/office/powerpoint/2010/main" val="31076306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sp>
        <p:nvSpPr>
          <p:cNvPr id="4" name="TextBox 3"/>
          <p:cNvSpPr txBox="1"/>
          <p:nvPr/>
        </p:nvSpPr>
        <p:spPr>
          <a:xfrm>
            <a:off x="1672754" y="1951684"/>
            <a:ext cx="5033750" cy="523220"/>
          </a:xfrm>
          <a:prstGeom prst="rect">
            <a:avLst/>
          </a:prstGeom>
          <a:noFill/>
        </p:spPr>
        <p:txBody>
          <a:bodyPr wrap="square" rtlCol="0">
            <a:spAutoFit/>
          </a:bodyPr>
          <a:lstStyle/>
          <a:p>
            <a:r>
              <a:rPr lang="en-US" sz="2800" dirty="0" smtClean="0"/>
              <a:t>I came up with this moniker:</a:t>
            </a:r>
          </a:p>
        </p:txBody>
      </p:sp>
      <p:sp>
        <p:nvSpPr>
          <p:cNvPr id="5" name="Rectangle 4"/>
          <p:cNvSpPr/>
          <p:nvPr/>
        </p:nvSpPr>
        <p:spPr>
          <a:xfrm>
            <a:off x="3407617" y="2781460"/>
            <a:ext cx="2328770" cy="2585323"/>
          </a:xfrm>
          <a:prstGeom prst="rect">
            <a:avLst/>
          </a:prstGeom>
          <a:noFill/>
        </p:spPr>
        <p:txBody>
          <a:bodyPr wrap="none" lIns="91440" tIns="45720" rIns="91440" bIns="45720">
            <a:spAutoFit/>
          </a:bodyPr>
          <a:lstStyle/>
          <a:p>
            <a:pPr algn="ctr"/>
            <a:r>
              <a:rPr lang="en-US" sz="5400" b="1"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TRUE!</a:t>
            </a:r>
          </a:p>
          <a:p>
            <a:pPr algn="ctr"/>
            <a:r>
              <a:rPr lang="en-US" sz="5400" b="1"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But</a:t>
            </a:r>
            <a:r>
              <a:rPr lang="is-IS" sz="5400" b="1"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a:t>
            </a:r>
          </a:p>
          <a:p>
            <a:pPr algn="ctr"/>
            <a:r>
              <a:rPr lang="is-IS" sz="5400" b="1"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Wrong!</a:t>
            </a:r>
            <a:endParaRPr lang="en-US" sz="54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Tree>
    <p:extLst>
      <p:ext uri="{BB962C8B-B14F-4D97-AF65-F5344CB8AC3E}">
        <p14:creationId xmlns:p14="http://schemas.microsoft.com/office/powerpoint/2010/main" val="39659876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pic>
        <p:nvPicPr>
          <p:cNvPr id="7" name="Picture 6" descr="Screenshot 2017-05-08 07.54.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100" y="0"/>
            <a:ext cx="6266415" cy="6858000"/>
          </a:xfrm>
          <a:prstGeom prst="rect">
            <a:avLst/>
          </a:prstGeom>
        </p:spPr>
      </p:pic>
      <p:sp>
        <p:nvSpPr>
          <p:cNvPr id="8" name="TextBox 7"/>
          <p:cNvSpPr txBox="1"/>
          <p:nvPr/>
        </p:nvSpPr>
        <p:spPr>
          <a:xfrm>
            <a:off x="263304" y="2555776"/>
            <a:ext cx="1517869" cy="369332"/>
          </a:xfrm>
          <a:prstGeom prst="rect">
            <a:avLst/>
          </a:prstGeom>
          <a:noFill/>
        </p:spPr>
        <p:txBody>
          <a:bodyPr wrap="square" rtlCol="0">
            <a:spAutoFit/>
          </a:bodyPr>
          <a:lstStyle/>
          <a:p>
            <a:r>
              <a:rPr lang="en-US" dirty="0" smtClean="0"/>
              <a:t>Evidence </a:t>
            </a:r>
            <a:r>
              <a:rPr lang="en-US" dirty="0" smtClean="0">
                <a:sym typeface="Wingdings"/>
              </a:rPr>
              <a:t></a:t>
            </a:r>
            <a:endParaRPr lang="en-US" dirty="0"/>
          </a:p>
        </p:txBody>
      </p:sp>
      <p:sp>
        <p:nvSpPr>
          <p:cNvPr id="9" name="TextBox 8"/>
          <p:cNvSpPr txBox="1"/>
          <p:nvPr/>
        </p:nvSpPr>
        <p:spPr>
          <a:xfrm>
            <a:off x="263304" y="5824072"/>
            <a:ext cx="1517869" cy="369332"/>
          </a:xfrm>
          <a:prstGeom prst="rect">
            <a:avLst/>
          </a:prstGeom>
          <a:noFill/>
        </p:spPr>
        <p:txBody>
          <a:bodyPr wrap="square" rtlCol="0">
            <a:spAutoFit/>
          </a:bodyPr>
          <a:lstStyle/>
          <a:p>
            <a:r>
              <a:rPr lang="en-US" dirty="0" smtClean="0"/>
              <a:t>Evidence </a:t>
            </a:r>
            <a:r>
              <a:rPr lang="en-US" dirty="0" smtClean="0">
                <a:sym typeface="Wingdings"/>
              </a:rPr>
              <a:t></a:t>
            </a:r>
            <a:endParaRPr lang="en-US" dirty="0"/>
          </a:p>
        </p:txBody>
      </p:sp>
      <p:sp>
        <p:nvSpPr>
          <p:cNvPr id="10" name="TextBox 9"/>
          <p:cNvSpPr txBox="1"/>
          <p:nvPr/>
        </p:nvSpPr>
        <p:spPr>
          <a:xfrm>
            <a:off x="263304" y="6378426"/>
            <a:ext cx="1517869" cy="369332"/>
          </a:xfrm>
          <a:prstGeom prst="rect">
            <a:avLst/>
          </a:prstGeom>
          <a:noFill/>
        </p:spPr>
        <p:txBody>
          <a:bodyPr wrap="square" rtlCol="0">
            <a:spAutoFit/>
          </a:bodyPr>
          <a:lstStyle/>
          <a:p>
            <a:r>
              <a:rPr lang="en-US" dirty="0" smtClean="0"/>
              <a:t>Evidence </a:t>
            </a:r>
            <a:r>
              <a:rPr lang="en-US" dirty="0" smtClean="0">
                <a:sym typeface="Wingdings"/>
              </a:rPr>
              <a:t></a:t>
            </a:r>
            <a:endParaRPr lang="en-US" dirty="0"/>
          </a:p>
        </p:txBody>
      </p:sp>
    </p:spTree>
    <p:extLst>
      <p:ext uri="{BB962C8B-B14F-4D97-AF65-F5344CB8AC3E}">
        <p14:creationId xmlns:p14="http://schemas.microsoft.com/office/powerpoint/2010/main" val="3801048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sp>
        <p:nvSpPr>
          <p:cNvPr id="4" name="TextBox 3"/>
          <p:cNvSpPr txBox="1"/>
          <p:nvPr/>
        </p:nvSpPr>
        <p:spPr>
          <a:xfrm>
            <a:off x="2028988" y="1951684"/>
            <a:ext cx="5033750" cy="646331"/>
          </a:xfrm>
          <a:prstGeom prst="rect">
            <a:avLst/>
          </a:prstGeom>
          <a:noFill/>
        </p:spPr>
        <p:txBody>
          <a:bodyPr wrap="square" rtlCol="0">
            <a:spAutoFit/>
          </a:bodyPr>
          <a:lstStyle/>
          <a:p>
            <a:pPr algn="ctr"/>
            <a:r>
              <a:rPr lang="is-IS" sz="3600" dirty="0" smtClean="0"/>
              <a:t>2+2 =4</a:t>
            </a:r>
            <a:endParaRPr lang="en-US" sz="2800" dirty="0" smtClean="0"/>
          </a:p>
        </p:txBody>
      </p:sp>
    </p:spTree>
    <p:extLst>
      <p:ext uri="{BB962C8B-B14F-4D97-AF65-F5344CB8AC3E}">
        <p14:creationId xmlns:p14="http://schemas.microsoft.com/office/powerpoint/2010/main" val="21565465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sp>
        <p:nvSpPr>
          <p:cNvPr id="4" name="TextBox 3"/>
          <p:cNvSpPr txBox="1"/>
          <p:nvPr/>
        </p:nvSpPr>
        <p:spPr>
          <a:xfrm>
            <a:off x="2028988" y="1951684"/>
            <a:ext cx="5033750" cy="646331"/>
          </a:xfrm>
          <a:prstGeom prst="rect">
            <a:avLst/>
          </a:prstGeom>
          <a:noFill/>
        </p:spPr>
        <p:txBody>
          <a:bodyPr wrap="square" rtlCol="0">
            <a:spAutoFit/>
          </a:bodyPr>
          <a:lstStyle/>
          <a:p>
            <a:pPr algn="ctr"/>
            <a:r>
              <a:rPr lang="is-IS" sz="3600" dirty="0" smtClean="0"/>
              <a:t>2+2 =4</a:t>
            </a:r>
            <a:endParaRPr lang="en-US" sz="2800" dirty="0" smtClean="0"/>
          </a:p>
        </p:txBody>
      </p:sp>
      <p:pic>
        <p:nvPicPr>
          <p:cNvPr id="5" name="Picture 4" descr="Screenshot 2017-05-08 07.57.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2438400"/>
            <a:ext cx="1587696" cy="1456171"/>
          </a:xfrm>
          <a:prstGeom prst="rect">
            <a:avLst/>
          </a:prstGeom>
        </p:spPr>
      </p:pic>
      <p:pic>
        <p:nvPicPr>
          <p:cNvPr id="6" name="Picture 5" descr="Screenshot 2017-05-08 07.57.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6133" y="2531340"/>
            <a:ext cx="1469920" cy="1348151"/>
          </a:xfrm>
          <a:prstGeom prst="rect">
            <a:avLst/>
          </a:prstGeom>
        </p:spPr>
      </p:pic>
      <p:sp>
        <p:nvSpPr>
          <p:cNvPr id="7" name="Rectangle 6"/>
          <p:cNvSpPr/>
          <p:nvPr/>
        </p:nvSpPr>
        <p:spPr>
          <a:xfrm flipH="1">
            <a:off x="4670787" y="3396815"/>
            <a:ext cx="847485" cy="923330"/>
          </a:xfrm>
          <a:prstGeom prst="rect">
            <a:avLst/>
          </a:prstGeom>
          <a:noFill/>
        </p:spPr>
        <p:txBody>
          <a:bodyPr wrap="squar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9" name="Picture 8" descr="Screenshot 2017-05-08 07.57.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584" y="3876470"/>
            <a:ext cx="1587696" cy="1456171"/>
          </a:xfrm>
          <a:prstGeom prst="rect">
            <a:avLst/>
          </a:prstGeom>
        </p:spPr>
      </p:pic>
      <p:pic>
        <p:nvPicPr>
          <p:cNvPr id="10" name="Picture 9" descr="Screenshot 2017-05-08 07.57.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4224" y="3858480"/>
            <a:ext cx="1587696" cy="1456171"/>
          </a:xfrm>
          <a:prstGeom prst="rect">
            <a:avLst/>
          </a:prstGeom>
        </p:spPr>
      </p:pic>
    </p:spTree>
    <p:extLst>
      <p:ext uri="{BB962C8B-B14F-4D97-AF65-F5344CB8AC3E}">
        <p14:creationId xmlns:p14="http://schemas.microsoft.com/office/powerpoint/2010/main" val="36873305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sp>
        <p:nvSpPr>
          <p:cNvPr id="4" name="TextBox 3"/>
          <p:cNvSpPr txBox="1"/>
          <p:nvPr/>
        </p:nvSpPr>
        <p:spPr>
          <a:xfrm>
            <a:off x="2028988" y="1951684"/>
            <a:ext cx="5033750" cy="646331"/>
          </a:xfrm>
          <a:prstGeom prst="rect">
            <a:avLst/>
          </a:prstGeom>
          <a:noFill/>
        </p:spPr>
        <p:txBody>
          <a:bodyPr wrap="square" rtlCol="0">
            <a:spAutoFit/>
          </a:bodyPr>
          <a:lstStyle/>
          <a:p>
            <a:pPr algn="ctr"/>
            <a:r>
              <a:rPr lang="is-IS" sz="3600" dirty="0" smtClean="0"/>
              <a:t>2+2 </a:t>
            </a:r>
            <a:r>
              <a:rPr lang="is-IS" sz="3600" strike="sngStrike" dirty="0" smtClean="0"/>
              <a:t>!=</a:t>
            </a:r>
            <a:r>
              <a:rPr lang="is-IS" sz="3600" dirty="0" smtClean="0"/>
              <a:t> 5</a:t>
            </a:r>
            <a:endParaRPr lang="en-US" sz="2800" dirty="0" smtClean="0"/>
          </a:p>
        </p:txBody>
      </p:sp>
      <p:pic>
        <p:nvPicPr>
          <p:cNvPr id="5" name="Picture 4" descr="Screenshot 2017-05-08 07.57.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2438400"/>
            <a:ext cx="1587696" cy="1456171"/>
          </a:xfrm>
          <a:prstGeom prst="rect">
            <a:avLst/>
          </a:prstGeom>
        </p:spPr>
      </p:pic>
      <p:pic>
        <p:nvPicPr>
          <p:cNvPr id="6" name="Picture 5" descr="Screenshot 2017-05-08 07.57.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6133" y="2531340"/>
            <a:ext cx="1469920" cy="1348151"/>
          </a:xfrm>
          <a:prstGeom prst="rect">
            <a:avLst/>
          </a:prstGeom>
        </p:spPr>
      </p:pic>
      <p:sp>
        <p:nvSpPr>
          <p:cNvPr id="7" name="Rectangle 6"/>
          <p:cNvSpPr/>
          <p:nvPr/>
        </p:nvSpPr>
        <p:spPr>
          <a:xfrm flipH="1">
            <a:off x="4670787" y="3396815"/>
            <a:ext cx="847485" cy="923330"/>
          </a:xfrm>
          <a:prstGeom prst="rect">
            <a:avLst/>
          </a:prstGeom>
          <a:noFill/>
        </p:spPr>
        <p:txBody>
          <a:bodyPr wrap="squar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9" name="Picture 8" descr="Screenshot 2017-05-08 07.57.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584" y="3876470"/>
            <a:ext cx="1587696" cy="1456171"/>
          </a:xfrm>
          <a:prstGeom prst="rect">
            <a:avLst/>
          </a:prstGeom>
        </p:spPr>
      </p:pic>
      <p:pic>
        <p:nvPicPr>
          <p:cNvPr id="10" name="Picture 9" descr="Screenshot 2017-05-08 07.57.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4224" y="3858480"/>
            <a:ext cx="1587696" cy="1456171"/>
          </a:xfrm>
          <a:prstGeom prst="rect">
            <a:avLst/>
          </a:prstGeom>
        </p:spPr>
      </p:pic>
      <p:sp>
        <p:nvSpPr>
          <p:cNvPr id="8" name="TextBox 7"/>
          <p:cNvSpPr txBox="1"/>
          <p:nvPr/>
        </p:nvSpPr>
        <p:spPr>
          <a:xfrm>
            <a:off x="1115169" y="2927526"/>
            <a:ext cx="256431" cy="369332"/>
          </a:xfrm>
          <a:prstGeom prst="rect">
            <a:avLst/>
          </a:prstGeom>
          <a:noFill/>
        </p:spPr>
        <p:txBody>
          <a:bodyPr wrap="square" rtlCol="0">
            <a:spAutoFit/>
          </a:bodyPr>
          <a:lstStyle/>
          <a:p>
            <a:r>
              <a:rPr lang="en-US" dirty="0" smtClean="0"/>
              <a:t>1</a:t>
            </a:r>
            <a:endParaRPr lang="en-US" dirty="0"/>
          </a:p>
        </p:txBody>
      </p:sp>
      <p:sp>
        <p:nvSpPr>
          <p:cNvPr id="11" name="TextBox 10"/>
          <p:cNvSpPr txBox="1"/>
          <p:nvPr/>
        </p:nvSpPr>
        <p:spPr>
          <a:xfrm>
            <a:off x="3020277" y="2927521"/>
            <a:ext cx="216817" cy="369332"/>
          </a:xfrm>
          <a:prstGeom prst="rect">
            <a:avLst/>
          </a:prstGeom>
          <a:noFill/>
        </p:spPr>
        <p:txBody>
          <a:bodyPr wrap="square" rtlCol="0">
            <a:spAutoFit/>
          </a:bodyPr>
          <a:lstStyle/>
          <a:p>
            <a:r>
              <a:rPr lang="en-US" dirty="0" smtClean="0"/>
              <a:t>2</a:t>
            </a:r>
            <a:endParaRPr lang="en-US" dirty="0"/>
          </a:p>
        </p:txBody>
      </p:sp>
      <p:sp>
        <p:nvSpPr>
          <p:cNvPr id="12" name="TextBox 11"/>
          <p:cNvSpPr txBox="1"/>
          <p:nvPr/>
        </p:nvSpPr>
        <p:spPr>
          <a:xfrm>
            <a:off x="1115169" y="4569418"/>
            <a:ext cx="300415" cy="369332"/>
          </a:xfrm>
          <a:prstGeom prst="rect">
            <a:avLst/>
          </a:prstGeom>
          <a:noFill/>
        </p:spPr>
        <p:txBody>
          <a:bodyPr wrap="square" rtlCol="0">
            <a:spAutoFit/>
          </a:bodyPr>
          <a:lstStyle/>
          <a:p>
            <a:r>
              <a:rPr lang="en-US" dirty="0" smtClean="0"/>
              <a:t>3</a:t>
            </a:r>
            <a:endParaRPr lang="en-US" dirty="0"/>
          </a:p>
        </p:txBody>
      </p:sp>
      <p:sp>
        <p:nvSpPr>
          <p:cNvPr id="13" name="TextBox 12"/>
          <p:cNvSpPr txBox="1"/>
          <p:nvPr/>
        </p:nvSpPr>
        <p:spPr>
          <a:xfrm>
            <a:off x="3093552" y="4569418"/>
            <a:ext cx="201344" cy="369332"/>
          </a:xfrm>
          <a:prstGeom prst="rect">
            <a:avLst/>
          </a:prstGeom>
          <a:noFill/>
        </p:spPr>
        <p:txBody>
          <a:bodyPr wrap="square" rtlCol="0">
            <a:spAutoFit/>
          </a:bodyPr>
          <a:lstStyle/>
          <a:p>
            <a:r>
              <a:rPr lang="en-US" dirty="0" smtClean="0"/>
              <a:t>4</a:t>
            </a:r>
            <a:endParaRPr lang="en-US" dirty="0"/>
          </a:p>
        </p:txBody>
      </p:sp>
    </p:spTree>
    <p:extLst>
      <p:ext uri="{BB962C8B-B14F-4D97-AF65-F5344CB8AC3E}">
        <p14:creationId xmlns:p14="http://schemas.microsoft.com/office/powerpoint/2010/main" val="25794352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pic>
        <p:nvPicPr>
          <p:cNvPr id="15" name="Picture 14" descr="Screenshot 2017-05-08 08.05.2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489200"/>
            <a:ext cx="8229600" cy="1866900"/>
          </a:xfrm>
          <a:prstGeom prst="rect">
            <a:avLst/>
          </a:prstGeom>
        </p:spPr>
      </p:pic>
    </p:spTree>
    <p:extLst>
      <p:ext uri="{BB962C8B-B14F-4D97-AF65-F5344CB8AC3E}">
        <p14:creationId xmlns:p14="http://schemas.microsoft.com/office/powerpoint/2010/main" val="2993510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sp>
        <p:nvSpPr>
          <p:cNvPr id="7" name="TextBox 6"/>
          <p:cNvSpPr txBox="1"/>
          <p:nvPr/>
        </p:nvSpPr>
        <p:spPr>
          <a:xfrm>
            <a:off x="2276804" y="1796788"/>
            <a:ext cx="4584584" cy="1754327"/>
          </a:xfrm>
          <a:prstGeom prst="rect">
            <a:avLst/>
          </a:prstGeom>
          <a:noFill/>
        </p:spPr>
        <p:txBody>
          <a:bodyPr wrap="square" rtlCol="0">
            <a:spAutoFit/>
          </a:bodyPr>
          <a:lstStyle/>
          <a:p>
            <a:r>
              <a:rPr lang="en-US" sz="3600" dirty="0" smtClean="0">
                <a:solidFill>
                  <a:schemeClr val="accent2"/>
                </a:solidFill>
              </a:rPr>
              <a:t>So I selected the topic of this talk after a lot of thinking</a:t>
            </a:r>
            <a:r>
              <a:rPr lang="is-IS" sz="3600" dirty="0" smtClean="0">
                <a:solidFill>
                  <a:schemeClr val="accent2"/>
                </a:solidFill>
              </a:rPr>
              <a:t>….</a:t>
            </a:r>
            <a:endParaRPr lang="en-US" sz="3600" dirty="0">
              <a:solidFill>
                <a:schemeClr val="accent2"/>
              </a:solidFill>
            </a:endParaRPr>
          </a:p>
        </p:txBody>
      </p:sp>
    </p:spTree>
    <p:extLst>
      <p:ext uri="{BB962C8B-B14F-4D97-AF65-F5344CB8AC3E}">
        <p14:creationId xmlns:p14="http://schemas.microsoft.com/office/powerpoint/2010/main" val="42907784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sp>
        <p:nvSpPr>
          <p:cNvPr id="4" name="TextBox 3"/>
          <p:cNvSpPr txBox="1"/>
          <p:nvPr/>
        </p:nvSpPr>
        <p:spPr>
          <a:xfrm>
            <a:off x="2400711" y="2245985"/>
            <a:ext cx="4476166" cy="2954655"/>
          </a:xfrm>
          <a:prstGeom prst="rect">
            <a:avLst/>
          </a:prstGeom>
          <a:noFill/>
        </p:spPr>
        <p:txBody>
          <a:bodyPr wrap="square" rtlCol="0">
            <a:spAutoFit/>
          </a:bodyPr>
          <a:lstStyle/>
          <a:p>
            <a:r>
              <a:rPr lang="en-US" sz="2800" dirty="0" smtClean="0">
                <a:solidFill>
                  <a:srgbClr val="C0504D"/>
                </a:solidFill>
              </a:rPr>
              <a:t>In assessing the truthfulness of statements, various fact-checking regimes have invented “scales”, from false to true and everything in between</a:t>
            </a:r>
            <a:r>
              <a:rPr lang="is-IS" sz="2800" dirty="0" smtClean="0">
                <a:solidFill>
                  <a:srgbClr val="C0504D"/>
                </a:solidFill>
              </a:rPr>
              <a:t>…</a:t>
            </a:r>
          </a:p>
          <a:p>
            <a:endParaRPr lang="en-US" dirty="0"/>
          </a:p>
        </p:txBody>
      </p:sp>
    </p:spTree>
    <p:extLst>
      <p:ext uri="{BB962C8B-B14F-4D97-AF65-F5344CB8AC3E}">
        <p14:creationId xmlns:p14="http://schemas.microsoft.com/office/powerpoint/2010/main" val="1052626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pic>
        <p:nvPicPr>
          <p:cNvPr id="5" name="Picture 4" descr="Screenshot 2017-05-08 08.08.5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0"/>
            <a:ext cx="8076266" cy="6858000"/>
          </a:xfrm>
          <a:prstGeom prst="rect">
            <a:avLst/>
          </a:prstGeom>
        </p:spPr>
      </p:pic>
    </p:spTree>
    <p:extLst>
      <p:ext uri="{BB962C8B-B14F-4D97-AF65-F5344CB8AC3E}">
        <p14:creationId xmlns:p14="http://schemas.microsoft.com/office/powerpoint/2010/main" val="30514842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sp>
        <p:nvSpPr>
          <p:cNvPr id="4" name="TextBox 3"/>
          <p:cNvSpPr txBox="1"/>
          <p:nvPr/>
        </p:nvSpPr>
        <p:spPr>
          <a:xfrm>
            <a:off x="2400711" y="2245985"/>
            <a:ext cx="4476166" cy="2954655"/>
          </a:xfrm>
          <a:prstGeom prst="rect">
            <a:avLst/>
          </a:prstGeom>
          <a:noFill/>
        </p:spPr>
        <p:txBody>
          <a:bodyPr wrap="square" rtlCol="0">
            <a:spAutoFit/>
          </a:bodyPr>
          <a:lstStyle/>
          <a:p>
            <a:r>
              <a:rPr lang="en-US" sz="2800" dirty="0" smtClean="0">
                <a:solidFill>
                  <a:srgbClr val="C0504D"/>
                </a:solidFill>
              </a:rPr>
              <a:t>But in data journalism, we cannot settle for “half-true”, partially-true, etc.  Anything short of true is wrong – and we cannot afford to be wrong.</a:t>
            </a:r>
            <a:endParaRPr lang="is-IS" sz="2800" dirty="0" smtClean="0">
              <a:solidFill>
                <a:srgbClr val="C0504D"/>
              </a:solidFill>
            </a:endParaRPr>
          </a:p>
          <a:p>
            <a:endParaRPr lang="en-US" dirty="0"/>
          </a:p>
        </p:txBody>
      </p:sp>
    </p:spTree>
    <p:extLst>
      <p:ext uri="{BB962C8B-B14F-4D97-AF65-F5344CB8AC3E}">
        <p14:creationId xmlns:p14="http://schemas.microsoft.com/office/powerpoint/2010/main" val="18785163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sp>
        <p:nvSpPr>
          <p:cNvPr id="4" name="TextBox 3"/>
          <p:cNvSpPr txBox="1"/>
          <p:nvPr/>
        </p:nvSpPr>
        <p:spPr>
          <a:xfrm>
            <a:off x="2400711" y="2245985"/>
            <a:ext cx="4476166" cy="3385542"/>
          </a:xfrm>
          <a:prstGeom prst="rect">
            <a:avLst/>
          </a:prstGeom>
          <a:noFill/>
        </p:spPr>
        <p:txBody>
          <a:bodyPr wrap="square" rtlCol="0">
            <a:spAutoFit/>
          </a:bodyPr>
          <a:lstStyle/>
          <a:p>
            <a:r>
              <a:rPr lang="en-US" sz="2800" dirty="0" smtClean="0">
                <a:solidFill>
                  <a:srgbClr val="C0504D"/>
                </a:solidFill>
              </a:rPr>
              <a:t>You can do the math correctly, but get the context </a:t>
            </a:r>
            <a:r>
              <a:rPr lang="en-US" sz="2800" dirty="0" err="1" smtClean="0">
                <a:solidFill>
                  <a:srgbClr val="C0504D"/>
                </a:solidFill>
              </a:rPr>
              <a:t>wrong.Or</a:t>
            </a:r>
            <a:r>
              <a:rPr lang="en-US" sz="2800" dirty="0" smtClean="0">
                <a:solidFill>
                  <a:srgbClr val="C0504D"/>
                </a:solidFill>
              </a:rPr>
              <a:t> not describe your findings correctly. Or fail to acknowledge any uncertainties involved in your findings.</a:t>
            </a:r>
            <a:endParaRPr lang="is-IS" sz="2800" dirty="0" smtClean="0">
              <a:solidFill>
                <a:srgbClr val="C0504D"/>
              </a:solidFill>
            </a:endParaRPr>
          </a:p>
          <a:p>
            <a:endParaRPr lang="en-US" dirty="0"/>
          </a:p>
        </p:txBody>
      </p:sp>
    </p:spTree>
    <p:extLst>
      <p:ext uri="{BB962C8B-B14F-4D97-AF65-F5344CB8AC3E}">
        <p14:creationId xmlns:p14="http://schemas.microsoft.com/office/powerpoint/2010/main" val="29154771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441230265"/>
              </p:ext>
            </p:extLst>
          </p:nvPr>
        </p:nvGraphicFramePr>
        <p:xfrm>
          <a:off x="1889591" y="1316613"/>
          <a:ext cx="5420961" cy="3720048"/>
        </p:xfrm>
        <a:graphic>
          <a:graphicData uri="http://schemas.openxmlformats.org/drawingml/2006/table">
            <a:tbl>
              <a:tblPr/>
              <a:tblGrid>
                <a:gridCol w="1960773"/>
                <a:gridCol w="1499415"/>
                <a:gridCol w="1960773"/>
              </a:tblGrid>
              <a:tr h="310004">
                <a:tc gridSpan="2">
                  <a:txBody>
                    <a:bodyPr/>
                    <a:lstStyle/>
                    <a:p>
                      <a:pPr algn="l" fontAlgn="b"/>
                      <a:r>
                        <a:rPr lang="en-US" sz="1600" b="0" i="0" u="none" strike="noStrike">
                          <a:solidFill>
                            <a:srgbClr val="000000"/>
                          </a:solidFill>
                          <a:effectLst/>
                          <a:latin typeface="Calibri"/>
                        </a:rPr>
                        <a:t>HOUSEHOLD COMPOSITION</a:t>
                      </a:r>
                    </a:p>
                  </a:txBody>
                  <a:tcPr marL="12700" marR="12700" marT="12700" marB="0" anchor="b">
                    <a:lnL>
                      <a:noFill/>
                    </a:lnL>
                    <a:lnR>
                      <a:noFill/>
                    </a:lnR>
                    <a:lnT>
                      <a:noFill/>
                    </a:lnT>
                    <a:lnB>
                      <a:noFill/>
                    </a:lnB>
                  </a:tcPr>
                </a:tc>
                <a:tc hMerge="1">
                  <a:txBody>
                    <a:bodyPr/>
                    <a:lstStyle/>
                    <a:p>
                      <a:endParaRPr lang="en-US"/>
                    </a:p>
                  </a:txBody>
                  <a:tcPr/>
                </a:tc>
                <a:tc>
                  <a:txBody>
                    <a:bodyPr/>
                    <a:lstStyle/>
                    <a:p>
                      <a:pPr algn="l" fontAlgn="b"/>
                      <a:endParaRPr lang="en-US" sz="1600" b="0" i="0" u="none" strike="noStrike">
                        <a:solidFill>
                          <a:srgbClr val="000000"/>
                        </a:solidFill>
                        <a:effectLst/>
                        <a:latin typeface="Calibri"/>
                      </a:endParaRPr>
                    </a:p>
                  </a:txBody>
                  <a:tcPr marL="12700" marR="12700" marT="12700" marB="0" anchor="b">
                    <a:lnL>
                      <a:noFill/>
                    </a:lnL>
                    <a:lnR>
                      <a:noFill/>
                    </a:lnR>
                    <a:lnT>
                      <a:noFill/>
                    </a:lnT>
                    <a:lnB>
                      <a:noFill/>
                    </a:lnB>
                  </a:tcPr>
                </a:tc>
              </a:tr>
              <a:tr h="310004">
                <a:tc>
                  <a:txBody>
                    <a:bodyPr/>
                    <a:lstStyle/>
                    <a:p>
                      <a:pPr algn="l" fontAlgn="b"/>
                      <a:r>
                        <a:rPr lang="en-US" sz="1600" b="1" i="0" u="none" strike="noStrike">
                          <a:solidFill>
                            <a:srgbClr val="000000"/>
                          </a:solidFill>
                          <a:effectLst/>
                          <a:latin typeface="Calibri"/>
                        </a:rPr>
                        <a:t>Year:</a:t>
                      </a:r>
                    </a:p>
                  </a:txBody>
                  <a:tcPr marL="12700" marR="12700" marT="12700" marB="0" anchor="b">
                    <a:lnL>
                      <a:noFill/>
                    </a:lnL>
                    <a:lnR>
                      <a:noFill/>
                    </a:lnR>
                    <a:lnT>
                      <a:noFill/>
                    </a:lnT>
                    <a:lnB>
                      <a:noFill/>
                    </a:lnB>
                  </a:tcPr>
                </a:tc>
                <a:tc>
                  <a:txBody>
                    <a:bodyPr/>
                    <a:lstStyle/>
                    <a:p>
                      <a:pPr algn="r" fontAlgn="b"/>
                      <a:r>
                        <a:rPr lang="en-US" sz="1600" b="1" i="0" u="none" strike="noStrike">
                          <a:solidFill>
                            <a:srgbClr val="000000"/>
                          </a:solidFill>
                          <a:effectLst/>
                          <a:latin typeface="Calibri"/>
                        </a:rPr>
                        <a:t>1990</a:t>
                      </a:r>
                    </a:p>
                  </a:txBody>
                  <a:tcPr marL="12700" marR="12700" marT="12700" marB="0" anchor="b">
                    <a:lnL>
                      <a:noFill/>
                    </a:lnL>
                    <a:lnR>
                      <a:noFill/>
                    </a:lnR>
                    <a:lnT>
                      <a:noFill/>
                    </a:lnT>
                    <a:lnB>
                      <a:noFill/>
                    </a:lnB>
                  </a:tcPr>
                </a:tc>
                <a:tc>
                  <a:txBody>
                    <a:bodyPr/>
                    <a:lstStyle/>
                    <a:p>
                      <a:pPr algn="r" fontAlgn="b"/>
                      <a:r>
                        <a:rPr lang="is-IS" sz="1600" b="1" i="0" u="none" strike="noStrike">
                          <a:solidFill>
                            <a:srgbClr val="000000"/>
                          </a:solidFill>
                          <a:effectLst/>
                          <a:latin typeface="Calibri"/>
                        </a:rPr>
                        <a:t>2000</a:t>
                      </a:r>
                    </a:p>
                  </a:txBody>
                  <a:tcPr marL="12700" marR="12700" marT="12700" marB="0" anchor="b">
                    <a:lnL>
                      <a:noFill/>
                    </a:lnL>
                    <a:lnR>
                      <a:noFill/>
                    </a:lnR>
                    <a:lnT>
                      <a:noFill/>
                    </a:lnT>
                    <a:lnB>
                      <a:noFill/>
                    </a:lnB>
                  </a:tcPr>
                </a:tc>
              </a:tr>
              <a:tr h="310004">
                <a:tc>
                  <a:txBody>
                    <a:bodyPr/>
                    <a:lstStyle/>
                    <a:p>
                      <a:pPr algn="l" fontAlgn="b"/>
                      <a:r>
                        <a:rPr lang="en-US" sz="1600" b="0" i="0" u="sng" strike="noStrike">
                          <a:solidFill>
                            <a:srgbClr val="000000"/>
                          </a:solidFill>
                          <a:effectLst/>
                          <a:latin typeface="Calibri"/>
                        </a:rPr>
                        <a:t>Households</a:t>
                      </a:r>
                    </a:p>
                  </a:txBody>
                  <a:tcPr marL="12700" marR="12700" marT="12700" marB="0" anchor="b">
                    <a:lnL>
                      <a:noFill/>
                    </a:lnL>
                    <a:lnR>
                      <a:noFill/>
                    </a:lnR>
                    <a:lnT>
                      <a:noFill/>
                    </a:lnT>
                    <a:lnB>
                      <a:noFill/>
                    </a:lnB>
                  </a:tcPr>
                </a:tc>
                <a:tc>
                  <a:txBody>
                    <a:bodyPr/>
                    <a:lstStyle/>
                    <a:p>
                      <a:pPr algn="r" fontAlgn="b"/>
                      <a:r>
                        <a:rPr lang="is-IS" sz="1600" b="0" i="0" u="sng" strike="noStrike">
                          <a:solidFill>
                            <a:srgbClr val="000000"/>
                          </a:solidFill>
                          <a:effectLst/>
                          <a:latin typeface="Calibri"/>
                        </a:rPr>
                        <a:t>600</a:t>
                      </a:r>
                    </a:p>
                  </a:txBody>
                  <a:tcPr marL="12700" marR="12700" marT="12700" marB="0" anchor="b">
                    <a:lnL>
                      <a:noFill/>
                    </a:lnL>
                    <a:lnR>
                      <a:noFill/>
                    </a:lnR>
                    <a:lnT>
                      <a:noFill/>
                    </a:lnT>
                    <a:lnB>
                      <a:noFill/>
                    </a:lnB>
                  </a:tcPr>
                </a:tc>
                <a:tc>
                  <a:txBody>
                    <a:bodyPr/>
                    <a:lstStyle/>
                    <a:p>
                      <a:pPr algn="r" fontAlgn="b"/>
                      <a:r>
                        <a:rPr lang="en-US" sz="1600" b="0" i="0" u="sng" strike="noStrike">
                          <a:solidFill>
                            <a:srgbClr val="000000"/>
                          </a:solidFill>
                          <a:effectLst/>
                          <a:latin typeface="Calibri"/>
                        </a:rPr>
                        <a:t>650</a:t>
                      </a:r>
                    </a:p>
                  </a:txBody>
                  <a:tcPr marL="12700" marR="12700" marT="12700" marB="0" anchor="b">
                    <a:lnL>
                      <a:noFill/>
                    </a:lnL>
                    <a:lnR>
                      <a:noFill/>
                    </a:lnR>
                    <a:lnT>
                      <a:noFill/>
                    </a:lnT>
                    <a:lnB>
                      <a:noFill/>
                    </a:lnB>
                  </a:tcPr>
                </a:tc>
              </a:tr>
              <a:tr h="310004">
                <a:tc>
                  <a:txBody>
                    <a:bodyPr/>
                    <a:lstStyle/>
                    <a:p>
                      <a:pPr algn="l" fontAlgn="b"/>
                      <a:r>
                        <a:rPr lang="en-US" sz="1600" b="0" i="0" u="none" strike="noStrike">
                          <a:solidFill>
                            <a:srgbClr val="000000"/>
                          </a:solidFill>
                          <a:effectLst/>
                          <a:latin typeface="Calibri"/>
                        </a:rPr>
                        <a:t>Married W/Kids</a:t>
                      </a:r>
                    </a:p>
                  </a:txBody>
                  <a:tcPr marL="12700" marR="12700" marT="12700" marB="0" anchor="b">
                    <a:lnL>
                      <a:noFill/>
                    </a:lnL>
                    <a:lnR>
                      <a:noFill/>
                    </a:lnR>
                    <a:lnT>
                      <a:noFill/>
                    </a:lnT>
                    <a:lnB>
                      <a:noFill/>
                    </a:lnB>
                  </a:tcPr>
                </a:tc>
                <a:tc>
                  <a:txBody>
                    <a:bodyPr/>
                    <a:lstStyle/>
                    <a:p>
                      <a:pPr algn="r" fontAlgn="b"/>
                      <a:r>
                        <a:rPr lang="is-IS" sz="1600" b="0" i="0" u="none" strike="noStrike">
                          <a:solidFill>
                            <a:srgbClr val="000000"/>
                          </a:solidFill>
                          <a:effectLst/>
                          <a:latin typeface="Calibri"/>
                        </a:rPr>
                        <a:t>400</a:t>
                      </a:r>
                    </a:p>
                  </a:txBody>
                  <a:tcPr marL="12700" marR="12700" marT="12700" marB="0" anchor="b">
                    <a:lnL>
                      <a:noFill/>
                    </a:lnL>
                    <a:lnR>
                      <a:noFill/>
                    </a:lnR>
                    <a:lnT>
                      <a:noFill/>
                    </a:lnT>
                    <a:lnB>
                      <a:noFill/>
                    </a:lnB>
                  </a:tcPr>
                </a:tc>
                <a:tc>
                  <a:txBody>
                    <a:bodyPr/>
                    <a:lstStyle/>
                    <a:p>
                      <a:pPr algn="r" fontAlgn="b"/>
                      <a:r>
                        <a:rPr lang="is-IS" sz="1600" b="0" i="0" u="none" strike="noStrike">
                          <a:solidFill>
                            <a:srgbClr val="000000"/>
                          </a:solidFill>
                          <a:effectLst/>
                          <a:latin typeface="Calibri"/>
                        </a:rPr>
                        <a:t>405</a:t>
                      </a:r>
                    </a:p>
                  </a:txBody>
                  <a:tcPr marL="12700" marR="12700" marT="12700" marB="0" anchor="b">
                    <a:lnL>
                      <a:noFill/>
                    </a:lnL>
                    <a:lnR>
                      <a:noFill/>
                    </a:lnR>
                    <a:lnT>
                      <a:noFill/>
                    </a:lnT>
                    <a:lnB>
                      <a:noFill/>
                    </a:lnB>
                  </a:tcPr>
                </a:tc>
              </a:tr>
              <a:tr h="310004">
                <a:tc>
                  <a:txBody>
                    <a:bodyPr/>
                    <a:lstStyle/>
                    <a:p>
                      <a:pPr algn="l" fontAlgn="b"/>
                      <a:r>
                        <a:rPr lang="en-US" sz="1600" b="0" i="0" u="none" strike="noStrike" dirty="0">
                          <a:solidFill>
                            <a:srgbClr val="000000"/>
                          </a:solidFill>
                          <a:effectLst/>
                          <a:latin typeface="Calibri"/>
                        </a:rPr>
                        <a:t>Single Mom</a:t>
                      </a:r>
                    </a:p>
                  </a:txBody>
                  <a:tcPr marL="12700" marR="12700" marT="12700" marB="0" anchor="b">
                    <a:lnL>
                      <a:noFill/>
                    </a:lnL>
                    <a:lnR>
                      <a:noFill/>
                    </a:lnR>
                    <a:lnT>
                      <a:noFill/>
                    </a:lnT>
                    <a:lnB>
                      <a:noFill/>
                    </a:lnB>
                  </a:tcPr>
                </a:tc>
                <a:tc>
                  <a:txBody>
                    <a:bodyPr/>
                    <a:lstStyle/>
                    <a:p>
                      <a:pPr algn="r" fontAlgn="b"/>
                      <a:r>
                        <a:rPr lang="en-US" sz="1600" b="0" i="0" u="none" strike="noStrike">
                          <a:solidFill>
                            <a:srgbClr val="000000"/>
                          </a:solidFill>
                          <a:effectLst/>
                          <a:latin typeface="Calibri"/>
                        </a:rPr>
                        <a:t>50</a:t>
                      </a:r>
                    </a:p>
                  </a:txBody>
                  <a:tcPr marL="12700" marR="12700" marT="12700" marB="0" anchor="b">
                    <a:lnL>
                      <a:noFill/>
                    </a:lnL>
                    <a:lnR>
                      <a:noFill/>
                    </a:lnR>
                    <a:lnT>
                      <a:noFill/>
                    </a:lnT>
                    <a:lnB>
                      <a:noFill/>
                    </a:lnB>
                  </a:tcPr>
                </a:tc>
                <a:tc>
                  <a:txBody>
                    <a:bodyPr/>
                    <a:lstStyle/>
                    <a:p>
                      <a:pPr algn="r" fontAlgn="b"/>
                      <a:r>
                        <a:rPr lang="en-US" sz="1600" b="0" i="0" u="none" strike="noStrike">
                          <a:solidFill>
                            <a:srgbClr val="000000"/>
                          </a:solidFill>
                          <a:effectLst/>
                          <a:latin typeface="Calibri"/>
                        </a:rPr>
                        <a:t>45</a:t>
                      </a:r>
                    </a:p>
                  </a:txBody>
                  <a:tcPr marL="12700" marR="12700" marT="12700" marB="0" anchor="b">
                    <a:lnL>
                      <a:noFill/>
                    </a:lnL>
                    <a:lnR>
                      <a:noFill/>
                    </a:lnR>
                    <a:lnT>
                      <a:noFill/>
                    </a:lnT>
                    <a:lnB>
                      <a:noFill/>
                    </a:lnB>
                  </a:tcPr>
                </a:tc>
              </a:tr>
              <a:tr h="310004">
                <a:tc>
                  <a:txBody>
                    <a:bodyPr/>
                    <a:lstStyle/>
                    <a:p>
                      <a:pPr algn="l" fontAlgn="b"/>
                      <a:r>
                        <a:rPr lang="en-US" sz="1600" b="0" i="0" u="none" strike="noStrike">
                          <a:solidFill>
                            <a:srgbClr val="000000"/>
                          </a:solidFill>
                          <a:effectLst/>
                          <a:latin typeface="Calibri"/>
                        </a:rPr>
                        <a:t>Single Dad</a:t>
                      </a:r>
                    </a:p>
                  </a:txBody>
                  <a:tcPr marL="12700" marR="12700" marT="12700" marB="0" anchor="b">
                    <a:lnL>
                      <a:noFill/>
                    </a:lnL>
                    <a:lnR>
                      <a:noFill/>
                    </a:lnR>
                    <a:lnT>
                      <a:noFill/>
                    </a:lnT>
                    <a:lnB>
                      <a:noFill/>
                    </a:lnB>
                  </a:tcPr>
                </a:tc>
                <a:tc>
                  <a:txBody>
                    <a:bodyPr/>
                    <a:lstStyle/>
                    <a:p>
                      <a:pPr algn="r" fontAlgn="b"/>
                      <a:r>
                        <a:rPr lang="is-IS" sz="1600" b="0" i="0" u="none" strike="noStrike">
                          <a:solidFill>
                            <a:srgbClr val="000000"/>
                          </a:solidFill>
                          <a:effectLst/>
                          <a:latin typeface="Calibri"/>
                        </a:rPr>
                        <a:t>2</a:t>
                      </a:r>
                    </a:p>
                  </a:txBody>
                  <a:tcPr marL="12700" marR="12700" marT="12700" marB="0" anchor="b">
                    <a:lnL>
                      <a:noFill/>
                    </a:lnL>
                    <a:lnR>
                      <a:noFill/>
                    </a:lnR>
                    <a:lnT>
                      <a:noFill/>
                    </a:lnT>
                    <a:lnB>
                      <a:noFill/>
                    </a:lnB>
                  </a:tcPr>
                </a:tc>
                <a:tc>
                  <a:txBody>
                    <a:bodyPr/>
                    <a:lstStyle/>
                    <a:p>
                      <a:pPr algn="r" fontAlgn="b"/>
                      <a:r>
                        <a:rPr lang="en-US" sz="1600" b="0" i="0" u="none" strike="noStrike">
                          <a:solidFill>
                            <a:srgbClr val="000000"/>
                          </a:solidFill>
                          <a:effectLst/>
                          <a:latin typeface="Calibri"/>
                        </a:rPr>
                        <a:t>5</a:t>
                      </a:r>
                    </a:p>
                  </a:txBody>
                  <a:tcPr marL="12700" marR="12700" marT="12700" marB="0" anchor="b">
                    <a:lnL>
                      <a:noFill/>
                    </a:lnL>
                    <a:lnR>
                      <a:noFill/>
                    </a:lnR>
                    <a:lnT>
                      <a:noFill/>
                    </a:lnT>
                    <a:lnB>
                      <a:noFill/>
                    </a:lnB>
                  </a:tcPr>
                </a:tc>
              </a:tr>
              <a:tr h="310004">
                <a:tc>
                  <a:txBody>
                    <a:bodyPr/>
                    <a:lstStyle/>
                    <a:p>
                      <a:pPr algn="l" fontAlgn="b"/>
                      <a:r>
                        <a:rPr lang="en-US" sz="1600" b="0" i="0" u="none" strike="noStrike">
                          <a:solidFill>
                            <a:srgbClr val="000000"/>
                          </a:solidFill>
                          <a:effectLst/>
                          <a:latin typeface="Calibri"/>
                        </a:rPr>
                        <a:t>Other</a:t>
                      </a:r>
                    </a:p>
                  </a:txBody>
                  <a:tcPr marL="12700" marR="12700" marT="12700" marB="0" anchor="b">
                    <a:lnL>
                      <a:noFill/>
                    </a:lnL>
                    <a:lnR>
                      <a:noFill/>
                    </a:lnR>
                    <a:lnT>
                      <a:noFill/>
                    </a:lnT>
                    <a:lnB>
                      <a:noFill/>
                    </a:lnB>
                  </a:tcPr>
                </a:tc>
                <a:tc>
                  <a:txBody>
                    <a:bodyPr/>
                    <a:lstStyle/>
                    <a:p>
                      <a:pPr algn="r" fontAlgn="b"/>
                      <a:r>
                        <a:rPr lang="cs-CZ" sz="1600" b="0" i="0" u="none" strike="noStrike">
                          <a:solidFill>
                            <a:srgbClr val="000000"/>
                          </a:solidFill>
                          <a:effectLst/>
                          <a:latin typeface="Calibri"/>
                        </a:rPr>
                        <a:t>149</a:t>
                      </a:r>
                    </a:p>
                  </a:txBody>
                  <a:tcPr marL="12700" marR="12700" marT="12700" marB="0" anchor="b">
                    <a:lnL>
                      <a:noFill/>
                    </a:lnL>
                    <a:lnR>
                      <a:noFill/>
                    </a:lnR>
                    <a:lnT>
                      <a:noFill/>
                    </a:lnT>
                    <a:lnB>
                      <a:noFill/>
                    </a:lnB>
                  </a:tcPr>
                </a:tc>
                <a:tc>
                  <a:txBody>
                    <a:bodyPr/>
                    <a:lstStyle/>
                    <a:p>
                      <a:pPr algn="r" fontAlgn="b"/>
                      <a:r>
                        <a:rPr lang="is-IS" sz="1600" b="0" i="0" u="none" strike="noStrike">
                          <a:solidFill>
                            <a:srgbClr val="000000"/>
                          </a:solidFill>
                          <a:effectLst/>
                          <a:latin typeface="Calibri"/>
                        </a:rPr>
                        <a:t>195</a:t>
                      </a:r>
                    </a:p>
                  </a:txBody>
                  <a:tcPr marL="12700" marR="12700" marT="12700" marB="0" anchor="b">
                    <a:lnL>
                      <a:noFill/>
                    </a:lnL>
                    <a:lnR>
                      <a:noFill/>
                    </a:lnR>
                    <a:lnT>
                      <a:noFill/>
                    </a:lnT>
                    <a:lnB>
                      <a:noFill/>
                    </a:lnB>
                  </a:tcPr>
                </a:tc>
              </a:tr>
              <a:tr h="310004">
                <a:tc>
                  <a:txBody>
                    <a:bodyPr/>
                    <a:lstStyle/>
                    <a:p>
                      <a:pPr algn="l" fontAlgn="b"/>
                      <a:endParaRPr lang="en-US" sz="16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a:endParaRPr>
                    </a:p>
                  </a:txBody>
                  <a:tcPr marL="12700" marR="12700" marT="12700" marB="0" anchor="b">
                    <a:lnL>
                      <a:noFill/>
                    </a:lnL>
                    <a:lnR>
                      <a:noFill/>
                    </a:lnR>
                    <a:lnT>
                      <a:noFill/>
                    </a:lnT>
                    <a:lnB>
                      <a:noFill/>
                    </a:lnB>
                  </a:tcPr>
                </a:tc>
              </a:tr>
              <a:tr h="310004">
                <a:tc>
                  <a:txBody>
                    <a:bodyPr/>
                    <a:lstStyle/>
                    <a:p>
                      <a:pPr algn="l" fontAlgn="b"/>
                      <a:r>
                        <a:rPr lang="en-US" sz="1600" b="0" i="0" u="none" strike="noStrike">
                          <a:solidFill>
                            <a:srgbClr val="000000"/>
                          </a:solidFill>
                          <a:effectLst/>
                          <a:latin typeface="Calibri"/>
                        </a:rPr>
                        <a:t>Married W/Kids</a:t>
                      </a:r>
                    </a:p>
                  </a:txBody>
                  <a:tcPr marL="12700" marR="12700" marT="12700" marB="0" anchor="b">
                    <a:lnL>
                      <a:noFill/>
                    </a:lnL>
                    <a:lnR>
                      <a:noFill/>
                    </a:lnR>
                    <a:lnT>
                      <a:noFill/>
                    </a:lnT>
                    <a:lnB>
                      <a:noFill/>
                    </a:lnB>
                  </a:tcPr>
                </a:tc>
                <a:tc>
                  <a:txBody>
                    <a:bodyPr/>
                    <a:lstStyle/>
                    <a:p>
                      <a:pPr algn="r" fontAlgn="b"/>
                      <a:r>
                        <a:rPr lang="hr-HR" sz="1600" b="0" i="0" u="none" strike="noStrike">
                          <a:solidFill>
                            <a:srgbClr val="000000"/>
                          </a:solidFill>
                          <a:effectLst/>
                          <a:latin typeface="Calibri"/>
                        </a:rPr>
                        <a:t>66.7%</a:t>
                      </a:r>
                    </a:p>
                  </a:txBody>
                  <a:tcPr marL="12700" marR="12700" marT="12700" marB="0" anchor="b">
                    <a:lnL>
                      <a:noFill/>
                    </a:lnL>
                    <a:lnR>
                      <a:noFill/>
                    </a:lnR>
                    <a:lnT>
                      <a:noFill/>
                    </a:lnT>
                    <a:lnB>
                      <a:noFill/>
                    </a:lnB>
                  </a:tcPr>
                </a:tc>
                <a:tc>
                  <a:txBody>
                    <a:bodyPr/>
                    <a:lstStyle/>
                    <a:p>
                      <a:pPr algn="r" fontAlgn="b"/>
                      <a:r>
                        <a:rPr lang="hr-HR" sz="1600" b="0" i="0" u="none" strike="noStrike">
                          <a:solidFill>
                            <a:srgbClr val="000000"/>
                          </a:solidFill>
                          <a:effectLst/>
                          <a:latin typeface="Calibri"/>
                        </a:rPr>
                        <a:t>62.3%</a:t>
                      </a:r>
                    </a:p>
                  </a:txBody>
                  <a:tcPr marL="12700" marR="12700" marT="12700" marB="0" anchor="b">
                    <a:lnL>
                      <a:noFill/>
                    </a:lnL>
                    <a:lnR>
                      <a:noFill/>
                    </a:lnR>
                    <a:lnT>
                      <a:noFill/>
                    </a:lnT>
                    <a:lnB>
                      <a:noFill/>
                    </a:lnB>
                  </a:tcPr>
                </a:tc>
              </a:tr>
              <a:tr h="310004">
                <a:tc>
                  <a:txBody>
                    <a:bodyPr/>
                    <a:lstStyle/>
                    <a:p>
                      <a:pPr algn="l" fontAlgn="b"/>
                      <a:r>
                        <a:rPr lang="en-US" sz="1600" b="0" i="0" u="none" strike="noStrike">
                          <a:solidFill>
                            <a:srgbClr val="000000"/>
                          </a:solidFill>
                          <a:effectLst/>
                          <a:latin typeface="Calibri"/>
                        </a:rPr>
                        <a:t>Single Mom</a:t>
                      </a:r>
                    </a:p>
                  </a:txBody>
                  <a:tcPr marL="12700" marR="12700" marT="12700" marB="0" anchor="b">
                    <a:lnL>
                      <a:noFill/>
                    </a:lnL>
                    <a:lnR>
                      <a:noFill/>
                    </a:lnR>
                    <a:lnT>
                      <a:noFill/>
                    </a:lnT>
                    <a:lnB>
                      <a:noFill/>
                    </a:lnB>
                  </a:tcPr>
                </a:tc>
                <a:tc>
                  <a:txBody>
                    <a:bodyPr/>
                    <a:lstStyle/>
                    <a:p>
                      <a:pPr algn="r" fontAlgn="b"/>
                      <a:r>
                        <a:rPr lang="hr-HR" sz="1600" b="0" i="0" u="none" strike="noStrike">
                          <a:solidFill>
                            <a:srgbClr val="000000"/>
                          </a:solidFill>
                          <a:effectLst/>
                          <a:latin typeface="Calibri"/>
                        </a:rPr>
                        <a:t>8.3%</a:t>
                      </a:r>
                    </a:p>
                  </a:txBody>
                  <a:tcPr marL="12700" marR="12700" marT="12700" marB="0" anchor="b">
                    <a:lnL>
                      <a:noFill/>
                    </a:lnL>
                    <a:lnR>
                      <a:noFill/>
                    </a:lnR>
                    <a:lnT>
                      <a:noFill/>
                    </a:lnT>
                    <a:lnB>
                      <a:noFill/>
                    </a:lnB>
                  </a:tcPr>
                </a:tc>
                <a:tc>
                  <a:txBody>
                    <a:bodyPr/>
                    <a:lstStyle/>
                    <a:p>
                      <a:pPr algn="r" fontAlgn="b"/>
                      <a:r>
                        <a:rPr lang="hr-HR" sz="1600" b="0" i="0" u="none" strike="noStrike">
                          <a:solidFill>
                            <a:srgbClr val="000000"/>
                          </a:solidFill>
                          <a:effectLst/>
                          <a:latin typeface="Calibri"/>
                        </a:rPr>
                        <a:t>6.9%</a:t>
                      </a:r>
                    </a:p>
                  </a:txBody>
                  <a:tcPr marL="12700" marR="12700" marT="12700" marB="0" anchor="b">
                    <a:lnL>
                      <a:noFill/>
                    </a:lnL>
                    <a:lnR>
                      <a:noFill/>
                    </a:lnR>
                    <a:lnT>
                      <a:noFill/>
                    </a:lnT>
                    <a:lnB>
                      <a:noFill/>
                    </a:lnB>
                  </a:tcPr>
                </a:tc>
              </a:tr>
              <a:tr h="310004">
                <a:tc>
                  <a:txBody>
                    <a:bodyPr/>
                    <a:lstStyle/>
                    <a:p>
                      <a:pPr algn="l" fontAlgn="b"/>
                      <a:r>
                        <a:rPr lang="en-US" sz="1600" b="0" i="0" u="none" strike="noStrike">
                          <a:solidFill>
                            <a:srgbClr val="000000"/>
                          </a:solidFill>
                          <a:effectLst/>
                          <a:latin typeface="Calibri"/>
                        </a:rPr>
                        <a:t>Single Dad</a:t>
                      </a:r>
                    </a:p>
                  </a:txBody>
                  <a:tcPr marL="12700" marR="12700" marT="12700" marB="0" anchor="b">
                    <a:lnL>
                      <a:noFill/>
                    </a:lnL>
                    <a:lnR>
                      <a:noFill/>
                    </a:lnR>
                    <a:lnT>
                      <a:noFill/>
                    </a:lnT>
                    <a:lnB>
                      <a:noFill/>
                    </a:lnB>
                  </a:tcPr>
                </a:tc>
                <a:tc>
                  <a:txBody>
                    <a:bodyPr/>
                    <a:lstStyle/>
                    <a:p>
                      <a:pPr algn="r" fontAlgn="b"/>
                      <a:r>
                        <a:rPr lang="pt-BR" sz="1600" b="0" i="0" u="none" strike="noStrike">
                          <a:solidFill>
                            <a:srgbClr val="000000"/>
                          </a:solidFill>
                          <a:effectLst/>
                          <a:latin typeface="Calibri"/>
                        </a:rPr>
                        <a:t>0.3%</a:t>
                      </a:r>
                    </a:p>
                  </a:txBody>
                  <a:tcPr marL="12700" marR="12700" marT="12700" marB="0" anchor="b">
                    <a:lnL>
                      <a:noFill/>
                    </a:lnL>
                    <a:lnR>
                      <a:noFill/>
                    </a:lnR>
                    <a:lnT>
                      <a:noFill/>
                    </a:lnT>
                    <a:lnB>
                      <a:noFill/>
                    </a:lnB>
                  </a:tcPr>
                </a:tc>
                <a:tc>
                  <a:txBody>
                    <a:bodyPr/>
                    <a:lstStyle/>
                    <a:p>
                      <a:pPr algn="r" fontAlgn="b"/>
                      <a:r>
                        <a:rPr lang="pt-BR" sz="1600" b="0" i="0" u="none" strike="noStrike">
                          <a:solidFill>
                            <a:srgbClr val="000000"/>
                          </a:solidFill>
                          <a:effectLst/>
                          <a:latin typeface="Calibri"/>
                        </a:rPr>
                        <a:t>0.8%</a:t>
                      </a:r>
                    </a:p>
                  </a:txBody>
                  <a:tcPr marL="12700" marR="12700" marT="12700" marB="0" anchor="b">
                    <a:lnL>
                      <a:noFill/>
                    </a:lnL>
                    <a:lnR>
                      <a:noFill/>
                    </a:lnR>
                    <a:lnT>
                      <a:noFill/>
                    </a:lnT>
                    <a:lnB>
                      <a:noFill/>
                    </a:lnB>
                  </a:tcPr>
                </a:tc>
              </a:tr>
              <a:tr h="310004">
                <a:tc>
                  <a:txBody>
                    <a:bodyPr/>
                    <a:lstStyle/>
                    <a:p>
                      <a:pPr algn="l" fontAlgn="b"/>
                      <a:r>
                        <a:rPr lang="en-US" sz="1600" b="0" i="0" u="none" strike="noStrike">
                          <a:solidFill>
                            <a:srgbClr val="000000"/>
                          </a:solidFill>
                          <a:effectLst/>
                          <a:latin typeface="Calibri"/>
                        </a:rPr>
                        <a:t>Non-Family</a:t>
                      </a:r>
                    </a:p>
                  </a:txBody>
                  <a:tcPr marL="12700" marR="12700" marT="12700" marB="0" anchor="b">
                    <a:lnL>
                      <a:noFill/>
                    </a:lnL>
                    <a:lnR>
                      <a:noFill/>
                    </a:lnR>
                    <a:lnT>
                      <a:noFill/>
                    </a:lnT>
                    <a:lnB>
                      <a:noFill/>
                    </a:lnB>
                  </a:tcPr>
                </a:tc>
                <a:tc>
                  <a:txBody>
                    <a:bodyPr/>
                    <a:lstStyle/>
                    <a:p>
                      <a:pPr algn="r" fontAlgn="b"/>
                      <a:r>
                        <a:rPr lang="hr-HR" sz="1600" b="0" i="0" u="none" strike="noStrike">
                          <a:solidFill>
                            <a:srgbClr val="000000"/>
                          </a:solidFill>
                          <a:effectLst/>
                          <a:latin typeface="Calibri"/>
                        </a:rPr>
                        <a:t>24.8%</a:t>
                      </a:r>
                    </a:p>
                  </a:txBody>
                  <a:tcPr marL="12700" marR="12700" marT="12700" marB="0" anchor="b">
                    <a:lnL>
                      <a:noFill/>
                    </a:lnL>
                    <a:lnR>
                      <a:noFill/>
                    </a:lnR>
                    <a:lnT>
                      <a:noFill/>
                    </a:lnT>
                    <a:lnB>
                      <a:noFill/>
                    </a:lnB>
                  </a:tcPr>
                </a:tc>
                <a:tc>
                  <a:txBody>
                    <a:bodyPr/>
                    <a:lstStyle/>
                    <a:p>
                      <a:pPr algn="r" fontAlgn="b"/>
                      <a:r>
                        <a:rPr lang="nb-NO" sz="1600" b="0" i="0" u="none" strike="noStrike" dirty="0">
                          <a:solidFill>
                            <a:srgbClr val="000000"/>
                          </a:solidFill>
                          <a:effectLst/>
                          <a:latin typeface="Calibri"/>
                        </a:rPr>
                        <a:t>30.0%</a:t>
                      </a:r>
                    </a:p>
                  </a:txBody>
                  <a:tcPr marL="12700" marR="12700" marT="12700" marB="0" anchor="b">
                    <a:lnL>
                      <a:noFill/>
                    </a:lnL>
                    <a:lnR>
                      <a:noFill/>
                    </a:lnR>
                    <a:lnT>
                      <a:noFill/>
                    </a:lnT>
                    <a:lnB>
                      <a:noFill/>
                    </a:lnB>
                  </a:tcPr>
                </a:tc>
              </a:tr>
            </a:tbl>
          </a:graphicData>
        </a:graphic>
      </p:graphicFrame>
    </p:spTree>
    <p:extLst>
      <p:ext uri="{BB962C8B-B14F-4D97-AF65-F5344CB8AC3E}">
        <p14:creationId xmlns:p14="http://schemas.microsoft.com/office/powerpoint/2010/main" val="19012242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249848790"/>
              </p:ext>
            </p:extLst>
          </p:nvPr>
        </p:nvGraphicFramePr>
        <p:xfrm>
          <a:off x="1905080" y="1316613"/>
          <a:ext cx="5405471" cy="3720048"/>
        </p:xfrm>
        <a:graphic>
          <a:graphicData uri="http://schemas.openxmlformats.org/drawingml/2006/table">
            <a:tbl>
              <a:tblPr/>
              <a:tblGrid>
                <a:gridCol w="1945283"/>
                <a:gridCol w="1499415"/>
                <a:gridCol w="1960773"/>
              </a:tblGrid>
              <a:tr h="310004">
                <a:tc gridSpan="2">
                  <a:txBody>
                    <a:bodyPr/>
                    <a:lstStyle/>
                    <a:p>
                      <a:pPr algn="l" fontAlgn="b"/>
                      <a:r>
                        <a:rPr lang="en-US" sz="1600" b="0" i="0" u="none" strike="noStrike">
                          <a:solidFill>
                            <a:srgbClr val="000000"/>
                          </a:solidFill>
                          <a:effectLst/>
                          <a:latin typeface="Calibri"/>
                        </a:rPr>
                        <a:t>HOUSEHOLD COMPOSITION</a:t>
                      </a:r>
                    </a:p>
                  </a:txBody>
                  <a:tcPr marL="12700" marR="12700" marT="12700" marB="0" anchor="b">
                    <a:lnL>
                      <a:noFill/>
                    </a:lnL>
                    <a:lnR>
                      <a:noFill/>
                    </a:lnR>
                    <a:lnT>
                      <a:noFill/>
                    </a:lnT>
                    <a:lnB>
                      <a:noFill/>
                    </a:lnB>
                  </a:tcPr>
                </a:tc>
                <a:tc hMerge="1">
                  <a:txBody>
                    <a:bodyPr/>
                    <a:lstStyle/>
                    <a:p>
                      <a:endParaRPr lang="en-US"/>
                    </a:p>
                  </a:txBody>
                  <a:tcPr/>
                </a:tc>
                <a:tc>
                  <a:txBody>
                    <a:bodyPr/>
                    <a:lstStyle/>
                    <a:p>
                      <a:pPr algn="l" fontAlgn="b"/>
                      <a:endParaRPr lang="en-US" sz="1600" b="0" i="0" u="none" strike="noStrike">
                        <a:solidFill>
                          <a:srgbClr val="000000"/>
                        </a:solidFill>
                        <a:effectLst/>
                        <a:latin typeface="Calibri"/>
                      </a:endParaRPr>
                    </a:p>
                  </a:txBody>
                  <a:tcPr marL="12700" marR="12700" marT="12700" marB="0" anchor="b">
                    <a:lnL>
                      <a:noFill/>
                    </a:lnL>
                    <a:lnR>
                      <a:noFill/>
                    </a:lnR>
                    <a:lnT>
                      <a:noFill/>
                    </a:lnT>
                    <a:lnB>
                      <a:noFill/>
                    </a:lnB>
                  </a:tcPr>
                </a:tc>
              </a:tr>
              <a:tr h="310004">
                <a:tc>
                  <a:txBody>
                    <a:bodyPr/>
                    <a:lstStyle/>
                    <a:p>
                      <a:pPr algn="l" fontAlgn="b"/>
                      <a:r>
                        <a:rPr lang="en-US" sz="1600" b="1" i="0" u="none" strike="noStrike">
                          <a:solidFill>
                            <a:srgbClr val="000000"/>
                          </a:solidFill>
                          <a:effectLst/>
                          <a:latin typeface="Calibri"/>
                        </a:rPr>
                        <a:t>Year:</a:t>
                      </a:r>
                    </a:p>
                  </a:txBody>
                  <a:tcPr marL="12700" marR="12700" marT="12700" marB="0" anchor="b">
                    <a:lnL>
                      <a:noFill/>
                    </a:lnL>
                    <a:lnR>
                      <a:noFill/>
                    </a:lnR>
                    <a:lnT>
                      <a:noFill/>
                    </a:lnT>
                    <a:lnB>
                      <a:noFill/>
                    </a:lnB>
                  </a:tcPr>
                </a:tc>
                <a:tc>
                  <a:txBody>
                    <a:bodyPr/>
                    <a:lstStyle/>
                    <a:p>
                      <a:pPr algn="r" fontAlgn="b"/>
                      <a:r>
                        <a:rPr lang="en-US" sz="1600" b="1" i="0" u="none" strike="noStrike">
                          <a:solidFill>
                            <a:srgbClr val="000000"/>
                          </a:solidFill>
                          <a:effectLst/>
                          <a:latin typeface="Calibri"/>
                        </a:rPr>
                        <a:t>1990</a:t>
                      </a:r>
                    </a:p>
                  </a:txBody>
                  <a:tcPr marL="12700" marR="12700" marT="12700" marB="0" anchor="b">
                    <a:lnL>
                      <a:noFill/>
                    </a:lnL>
                    <a:lnR>
                      <a:noFill/>
                    </a:lnR>
                    <a:lnT>
                      <a:noFill/>
                    </a:lnT>
                    <a:lnB>
                      <a:noFill/>
                    </a:lnB>
                  </a:tcPr>
                </a:tc>
                <a:tc>
                  <a:txBody>
                    <a:bodyPr/>
                    <a:lstStyle/>
                    <a:p>
                      <a:pPr algn="r" fontAlgn="b"/>
                      <a:r>
                        <a:rPr lang="is-IS" sz="1600" b="1" i="0" u="none" strike="noStrike">
                          <a:solidFill>
                            <a:srgbClr val="000000"/>
                          </a:solidFill>
                          <a:effectLst/>
                          <a:latin typeface="Calibri"/>
                        </a:rPr>
                        <a:t>2000</a:t>
                      </a:r>
                    </a:p>
                  </a:txBody>
                  <a:tcPr marL="12700" marR="12700" marT="12700" marB="0" anchor="b">
                    <a:lnL>
                      <a:noFill/>
                    </a:lnL>
                    <a:lnR>
                      <a:noFill/>
                    </a:lnR>
                    <a:lnT>
                      <a:noFill/>
                    </a:lnT>
                    <a:lnB>
                      <a:noFill/>
                    </a:lnB>
                  </a:tcPr>
                </a:tc>
              </a:tr>
              <a:tr h="310004">
                <a:tc>
                  <a:txBody>
                    <a:bodyPr/>
                    <a:lstStyle/>
                    <a:p>
                      <a:pPr algn="l" fontAlgn="b"/>
                      <a:r>
                        <a:rPr lang="en-US" sz="1600" b="0" i="0" u="sng" strike="noStrike" dirty="0">
                          <a:solidFill>
                            <a:srgbClr val="000000"/>
                          </a:solidFill>
                          <a:effectLst/>
                          <a:latin typeface="Calibri"/>
                        </a:rPr>
                        <a:t>Households</a:t>
                      </a:r>
                    </a:p>
                  </a:txBody>
                  <a:tcPr marL="12700" marR="12700" marT="12700" marB="0" anchor="b">
                    <a:lnL>
                      <a:noFill/>
                    </a:lnL>
                    <a:lnR>
                      <a:noFill/>
                    </a:lnR>
                    <a:lnT>
                      <a:noFill/>
                    </a:lnT>
                    <a:lnB>
                      <a:noFill/>
                    </a:lnB>
                  </a:tcPr>
                </a:tc>
                <a:tc>
                  <a:txBody>
                    <a:bodyPr/>
                    <a:lstStyle/>
                    <a:p>
                      <a:pPr algn="r" fontAlgn="b"/>
                      <a:r>
                        <a:rPr lang="is-IS" sz="1600" b="0" i="0" u="sng" strike="noStrike">
                          <a:solidFill>
                            <a:srgbClr val="000000"/>
                          </a:solidFill>
                          <a:effectLst/>
                          <a:latin typeface="Calibri"/>
                        </a:rPr>
                        <a:t>600</a:t>
                      </a:r>
                    </a:p>
                  </a:txBody>
                  <a:tcPr marL="12700" marR="12700" marT="12700" marB="0" anchor="b">
                    <a:lnL>
                      <a:noFill/>
                    </a:lnL>
                    <a:lnR>
                      <a:noFill/>
                    </a:lnR>
                    <a:lnT>
                      <a:noFill/>
                    </a:lnT>
                    <a:lnB>
                      <a:noFill/>
                    </a:lnB>
                  </a:tcPr>
                </a:tc>
                <a:tc>
                  <a:txBody>
                    <a:bodyPr/>
                    <a:lstStyle/>
                    <a:p>
                      <a:pPr algn="r" fontAlgn="b"/>
                      <a:r>
                        <a:rPr lang="en-US" sz="1600" b="0" i="0" u="sng" strike="noStrike">
                          <a:solidFill>
                            <a:srgbClr val="000000"/>
                          </a:solidFill>
                          <a:effectLst/>
                          <a:latin typeface="Calibri"/>
                        </a:rPr>
                        <a:t>650</a:t>
                      </a:r>
                    </a:p>
                  </a:txBody>
                  <a:tcPr marL="12700" marR="12700" marT="12700" marB="0" anchor="b">
                    <a:lnL>
                      <a:noFill/>
                    </a:lnL>
                    <a:lnR>
                      <a:noFill/>
                    </a:lnR>
                    <a:lnT>
                      <a:noFill/>
                    </a:lnT>
                    <a:lnB>
                      <a:noFill/>
                    </a:lnB>
                  </a:tcPr>
                </a:tc>
              </a:tr>
              <a:tr h="310004">
                <a:tc>
                  <a:txBody>
                    <a:bodyPr/>
                    <a:lstStyle/>
                    <a:p>
                      <a:pPr algn="l" fontAlgn="b"/>
                      <a:r>
                        <a:rPr lang="en-US" sz="1600" b="0" i="0" u="none" strike="noStrike">
                          <a:solidFill>
                            <a:srgbClr val="000000"/>
                          </a:solidFill>
                          <a:effectLst/>
                          <a:latin typeface="Calibri"/>
                        </a:rPr>
                        <a:t>Married W/Kids</a:t>
                      </a:r>
                    </a:p>
                  </a:txBody>
                  <a:tcPr marL="12700" marR="12700" marT="12700" marB="0" anchor="b">
                    <a:lnL>
                      <a:noFill/>
                    </a:lnL>
                    <a:lnR>
                      <a:noFill/>
                    </a:lnR>
                    <a:lnT>
                      <a:noFill/>
                    </a:lnT>
                    <a:lnB>
                      <a:noFill/>
                    </a:lnB>
                  </a:tcPr>
                </a:tc>
                <a:tc>
                  <a:txBody>
                    <a:bodyPr/>
                    <a:lstStyle/>
                    <a:p>
                      <a:pPr algn="r" fontAlgn="b"/>
                      <a:r>
                        <a:rPr lang="is-IS" sz="1600" b="0" i="0" u="none" strike="noStrike">
                          <a:solidFill>
                            <a:srgbClr val="000000"/>
                          </a:solidFill>
                          <a:effectLst/>
                          <a:latin typeface="Calibri"/>
                        </a:rPr>
                        <a:t>400</a:t>
                      </a:r>
                    </a:p>
                  </a:txBody>
                  <a:tcPr marL="12700" marR="12700" marT="12700" marB="0" anchor="b">
                    <a:lnL>
                      <a:noFill/>
                    </a:lnL>
                    <a:lnR>
                      <a:noFill/>
                    </a:lnR>
                    <a:lnT>
                      <a:noFill/>
                    </a:lnT>
                    <a:lnB>
                      <a:noFill/>
                    </a:lnB>
                  </a:tcPr>
                </a:tc>
                <a:tc>
                  <a:txBody>
                    <a:bodyPr/>
                    <a:lstStyle/>
                    <a:p>
                      <a:pPr algn="r" fontAlgn="b"/>
                      <a:r>
                        <a:rPr lang="is-IS" sz="1600" b="0" i="0" u="none" strike="noStrike">
                          <a:solidFill>
                            <a:srgbClr val="000000"/>
                          </a:solidFill>
                          <a:effectLst/>
                          <a:latin typeface="Calibri"/>
                        </a:rPr>
                        <a:t>405</a:t>
                      </a:r>
                    </a:p>
                  </a:txBody>
                  <a:tcPr marL="12700" marR="12700" marT="12700" marB="0" anchor="b">
                    <a:lnL>
                      <a:noFill/>
                    </a:lnL>
                    <a:lnR>
                      <a:noFill/>
                    </a:lnR>
                    <a:lnT>
                      <a:noFill/>
                    </a:lnT>
                    <a:lnB>
                      <a:noFill/>
                    </a:lnB>
                  </a:tcPr>
                </a:tc>
              </a:tr>
              <a:tr h="310004">
                <a:tc>
                  <a:txBody>
                    <a:bodyPr/>
                    <a:lstStyle/>
                    <a:p>
                      <a:pPr algn="l" fontAlgn="b"/>
                      <a:r>
                        <a:rPr lang="en-US" sz="1600" b="0" i="0" u="none" strike="noStrike">
                          <a:solidFill>
                            <a:srgbClr val="000000"/>
                          </a:solidFill>
                          <a:effectLst/>
                          <a:latin typeface="Calibri"/>
                        </a:rPr>
                        <a:t>Single Mom</a:t>
                      </a:r>
                    </a:p>
                  </a:txBody>
                  <a:tcPr marL="12700" marR="12700" marT="12700" marB="0" anchor="b">
                    <a:lnL>
                      <a:noFill/>
                    </a:lnL>
                    <a:lnR>
                      <a:noFill/>
                    </a:lnR>
                    <a:lnT>
                      <a:noFill/>
                    </a:lnT>
                    <a:lnB>
                      <a:noFill/>
                    </a:lnB>
                  </a:tcPr>
                </a:tc>
                <a:tc>
                  <a:txBody>
                    <a:bodyPr/>
                    <a:lstStyle/>
                    <a:p>
                      <a:pPr algn="r" fontAlgn="b"/>
                      <a:r>
                        <a:rPr lang="en-US" sz="1600" b="0" i="0" u="none" strike="noStrike">
                          <a:solidFill>
                            <a:srgbClr val="000000"/>
                          </a:solidFill>
                          <a:effectLst/>
                          <a:latin typeface="Calibri"/>
                        </a:rPr>
                        <a:t>50</a:t>
                      </a:r>
                    </a:p>
                  </a:txBody>
                  <a:tcPr marL="12700" marR="12700" marT="12700" marB="0" anchor="b">
                    <a:lnL>
                      <a:noFill/>
                    </a:lnL>
                    <a:lnR>
                      <a:noFill/>
                    </a:lnR>
                    <a:lnT>
                      <a:noFill/>
                    </a:lnT>
                    <a:lnB>
                      <a:noFill/>
                    </a:lnB>
                  </a:tcPr>
                </a:tc>
                <a:tc>
                  <a:txBody>
                    <a:bodyPr/>
                    <a:lstStyle/>
                    <a:p>
                      <a:pPr algn="r" fontAlgn="b"/>
                      <a:r>
                        <a:rPr lang="en-US" sz="1600" b="0" i="0" u="none" strike="noStrike">
                          <a:solidFill>
                            <a:srgbClr val="000000"/>
                          </a:solidFill>
                          <a:effectLst/>
                          <a:latin typeface="Calibri"/>
                        </a:rPr>
                        <a:t>45</a:t>
                      </a:r>
                    </a:p>
                  </a:txBody>
                  <a:tcPr marL="12700" marR="12700" marT="12700" marB="0" anchor="b">
                    <a:lnL>
                      <a:noFill/>
                    </a:lnL>
                    <a:lnR>
                      <a:noFill/>
                    </a:lnR>
                    <a:lnT>
                      <a:noFill/>
                    </a:lnT>
                    <a:lnB>
                      <a:noFill/>
                    </a:lnB>
                  </a:tcPr>
                </a:tc>
              </a:tr>
              <a:tr h="310004">
                <a:tc>
                  <a:txBody>
                    <a:bodyPr/>
                    <a:lstStyle/>
                    <a:p>
                      <a:pPr algn="l" fontAlgn="b"/>
                      <a:r>
                        <a:rPr lang="en-US" sz="1600" b="0" i="0" u="none" strike="noStrike">
                          <a:solidFill>
                            <a:srgbClr val="000000"/>
                          </a:solidFill>
                          <a:effectLst/>
                          <a:latin typeface="Calibri"/>
                        </a:rPr>
                        <a:t>Single Dad</a:t>
                      </a:r>
                    </a:p>
                  </a:txBody>
                  <a:tcPr marL="12700" marR="12700" marT="12700" marB="0" anchor="b">
                    <a:lnL>
                      <a:noFill/>
                    </a:lnL>
                    <a:lnR>
                      <a:noFill/>
                    </a:lnR>
                    <a:lnT>
                      <a:noFill/>
                    </a:lnT>
                    <a:lnB>
                      <a:noFill/>
                    </a:lnB>
                  </a:tcPr>
                </a:tc>
                <a:tc>
                  <a:txBody>
                    <a:bodyPr/>
                    <a:lstStyle/>
                    <a:p>
                      <a:pPr algn="r" fontAlgn="b"/>
                      <a:r>
                        <a:rPr lang="is-IS" sz="1600" b="0" i="0" u="none" strike="noStrike">
                          <a:solidFill>
                            <a:srgbClr val="000000"/>
                          </a:solidFill>
                          <a:effectLst/>
                          <a:latin typeface="Calibri"/>
                        </a:rPr>
                        <a:t>2</a:t>
                      </a:r>
                    </a:p>
                  </a:txBody>
                  <a:tcPr marL="12700" marR="12700" marT="12700" marB="0" anchor="b">
                    <a:lnL>
                      <a:noFill/>
                    </a:lnL>
                    <a:lnR>
                      <a:noFill/>
                    </a:lnR>
                    <a:lnT>
                      <a:noFill/>
                    </a:lnT>
                    <a:lnB>
                      <a:noFill/>
                    </a:lnB>
                  </a:tcPr>
                </a:tc>
                <a:tc>
                  <a:txBody>
                    <a:bodyPr/>
                    <a:lstStyle/>
                    <a:p>
                      <a:pPr algn="r" fontAlgn="b"/>
                      <a:r>
                        <a:rPr lang="en-US" sz="1600" b="0" i="0" u="none" strike="noStrike">
                          <a:solidFill>
                            <a:srgbClr val="000000"/>
                          </a:solidFill>
                          <a:effectLst/>
                          <a:latin typeface="Calibri"/>
                        </a:rPr>
                        <a:t>5</a:t>
                      </a:r>
                    </a:p>
                  </a:txBody>
                  <a:tcPr marL="12700" marR="12700" marT="12700" marB="0" anchor="b">
                    <a:lnL>
                      <a:noFill/>
                    </a:lnL>
                    <a:lnR>
                      <a:noFill/>
                    </a:lnR>
                    <a:lnT>
                      <a:noFill/>
                    </a:lnT>
                    <a:lnB>
                      <a:noFill/>
                    </a:lnB>
                  </a:tcPr>
                </a:tc>
              </a:tr>
              <a:tr h="310004">
                <a:tc>
                  <a:txBody>
                    <a:bodyPr/>
                    <a:lstStyle/>
                    <a:p>
                      <a:pPr algn="l" fontAlgn="b"/>
                      <a:r>
                        <a:rPr lang="en-US" sz="1600" b="0" i="0" u="none" strike="noStrike">
                          <a:solidFill>
                            <a:srgbClr val="000000"/>
                          </a:solidFill>
                          <a:effectLst/>
                          <a:latin typeface="Calibri"/>
                        </a:rPr>
                        <a:t>Other</a:t>
                      </a:r>
                    </a:p>
                  </a:txBody>
                  <a:tcPr marL="12700" marR="12700" marT="12700" marB="0" anchor="b">
                    <a:lnL>
                      <a:noFill/>
                    </a:lnL>
                    <a:lnR>
                      <a:noFill/>
                    </a:lnR>
                    <a:lnT>
                      <a:noFill/>
                    </a:lnT>
                    <a:lnB>
                      <a:noFill/>
                    </a:lnB>
                  </a:tcPr>
                </a:tc>
                <a:tc>
                  <a:txBody>
                    <a:bodyPr/>
                    <a:lstStyle/>
                    <a:p>
                      <a:pPr algn="r" fontAlgn="b"/>
                      <a:r>
                        <a:rPr lang="cs-CZ" sz="1600" b="0" i="0" u="none" strike="noStrike">
                          <a:solidFill>
                            <a:srgbClr val="000000"/>
                          </a:solidFill>
                          <a:effectLst/>
                          <a:latin typeface="Calibri"/>
                        </a:rPr>
                        <a:t>149</a:t>
                      </a:r>
                    </a:p>
                  </a:txBody>
                  <a:tcPr marL="12700" marR="12700" marT="12700" marB="0" anchor="b">
                    <a:lnL>
                      <a:noFill/>
                    </a:lnL>
                    <a:lnR>
                      <a:noFill/>
                    </a:lnR>
                    <a:lnT>
                      <a:noFill/>
                    </a:lnT>
                    <a:lnB>
                      <a:noFill/>
                    </a:lnB>
                  </a:tcPr>
                </a:tc>
                <a:tc>
                  <a:txBody>
                    <a:bodyPr/>
                    <a:lstStyle/>
                    <a:p>
                      <a:pPr algn="r" fontAlgn="b"/>
                      <a:r>
                        <a:rPr lang="is-IS" sz="1600" b="0" i="0" u="none" strike="noStrike">
                          <a:solidFill>
                            <a:srgbClr val="000000"/>
                          </a:solidFill>
                          <a:effectLst/>
                          <a:latin typeface="Calibri"/>
                        </a:rPr>
                        <a:t>195</a:t>
                      </a:r>
                    </a:p>
                  </a:txBody>
                  <a:tcPr marL="12700" marR="12700" marT="12700" marB="0" anchor="b">
                    <a:lnL>
                      <a:noFill/>
                    </a:lnL>
                    <a:lnR>
                      <a:noFill/>
                    </a:lnR>
                    <a:lnT>
                      <a:noFill/>
                    </a:lnT>
                    <a:lnB>
                      <a:noFill/>
                    </a:lnB>
                  </a:tcPr>
                </a:tc>
              </a:tr>
              <a:tr h="310004">
                <a:tc>
                  <a:txBody>
                    <a:bodyPr/>
                    <a:lstStyle/>
                    <a:p>
                      <a:pPr algn="l" fontAlgn="b"/>
                      <a:endParaRPr lang="en-US" sz="16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a:endParaRPr>
                    </a:p>
                  </a:txBody>
                  <a:tcPr marL="12700" marR="12700" marT="12700" marB="0" anchor="b">
                    <a:lnL>
                      <a:noFill/>
                    </a:lnL>
                    <a:lnR>
                      <a:noFill/>
                    </a:lnR>
                    <a:lnT>
                      <a:noFill/>
                    </a:lnT>
                    <a:lnB>
                      <a:noFill/>
                    </a:lnB>
                  </a:tcPr>
                </a:tc>
              </a:tr>
              <a:tr h="310004">
                <a:tc>
                  <a:txBody>
                    <a:bodyPr/>
                    <a:lstStyle/>
                    <a:p>
                      <a:pPr algn="l" fontAlgn="b"/>
                      <a:r>
                        <a:rPr lang="en-US" sz="1600" b="0" i="0" u="none" strike="noStrike">
                          <a:solidFill>
                            <a:srgbClr val="000000"/>
                          </a:solidFill>
                          <a:effectLst/>
                          <a:latin typeface="Calibri"/>
                        </a:rPr>
                        <a:t>Married W/Kids</a:t>
                      </a:r>
                    </a:p>
                  </a:txBody>
                  <a:tcPr marL="12700" marR="12700" marT="12700" marB="0" anchor="b">
                    <a:lnL>
                      <a:noFill/>
                    </a:lnL>
                    <a:lnR>
                      <a:noFill/>
                    </a:lnR>
                    <a:lnT>
                      <a:noFill/>
                    </a:lnT>
                    <a:lnB>
                      <a:noFill/>
                    </a:lnB>
                  </a:tcPr>
                </a:tc>
                <a:tc>
                  <a:txBody>
                    <a:bodyPr/>
                    <a:lstStyle/>
                    <a:p>
                      <a:pPr algn="r" fontAlgn="b"/>
                      <a:r>
                        <a:rPr lang="hr-HR" sz="1600" b="0" i="0" u="none" strike="noStrike">
                          <a:solidFill>
                            <a:srgbClr val="000000"/>
                          </a:solidFill>
                          <a:effectLst/>
                          <a:latin typeface="Calibri"/>
                        </a:rPr>
                        <a:t>66.7%</a:t>
                      </a:r>
                    </a:p>
                  </a:txBody>
                  <a:tcPr marL="12700" marR="12700" marT="12700" marB="0" anchor="b">
                    <a:lnL>
                      <a:noFill/>
                    </a:lnL>
                    <a:lnR>
                      <a:noFill/>
                    </a:lnR>
                    <a:lnT>
                      <a:noFill/>
                    </a:lnT>
                    <a:lnB>
                      <a:noFill/>
                    </a:lnB>
                  </a:tcPr>
                </a:tc>
                <a:tc>
                  <a:txBody>
                    <a:bodyPr/>
                    <a:lstStyle/>
                    <a:p>
                      <a:pPr algn="r" fontAlgn="b"/>
                      <a:r>
                        <a:rPr lang="hr-HR" sz="1600" b="0" i="0" u="none" strike="noStrike">
                          <a:solidFill>
                            <a:srgbClr val="000000"/>
                          </a:solidFill>
                          <a:effectLst/>
                          <a:latin typeface="Calibri"/>
                        </a:rPr>
                        <a:t>62.3%</a:t>
                      </a:r>
                    </a:p>
                  </a:txBody>
                  <a:tcPr marL="12700" marR="12700" marT="12700" marB="0" anchor="b">
                    <a:lnL>
                      <a:noFill/>
                    </a:lnL>
                    <a:lnR>
                      <a:noFill/>
                    </a:lnR>
                    <a:lnT>
                      <a:noFill/>
                    </a:lnT>
                    <a:lnB>
                      <a:noFill/>
                    </a:lnB>
                  </a:tcPr>
                </a:tc>
              </a:tr>
              <a:tr h="310004">
                <a:tc>
                  <a:txBody>
                    <a:bodyPr/>
                    <a:lstStyle/>
                    <a:p>
                      <a:pPr algn="l" fontAlgn="b"/>
                      <a:r>
                        <a:rPr lang="en-US" sz="1600" b="0" i="0" u="none" strike="noStrike">
                          <a:solidFill>
                            <a:srgbClr val="000000"/>
                          </a:solidFill>
                          <a:effectLst/>
                          <a:latin typeface="Calibri"/>
                        </a:rPr>
                        <a:t>Single Mom</a:t>
                      </a:r>
                    </a:p>
                  </a:txBody>
                  <a:tcPr marL="12700" marR="12700" marT="12700" marB="0" anchor="b">
                    <a:lnL>
                      <a:noFill/>
                    </a:lnL>
                    <a:lnR>
                      <a:noFill/>
                    </a:lnR>
                    <a:lnT>
                      <a:noFill/>
                    </a:lnT>
                    <a:lnB>
                      <a:noFill/>
                    </a:lnB>
                  </a:tcPr>
                </a:tc>
                <a:tc>
                  <a:txBody>
                    <a:bodyPr/>
                    <a:lstStyle/>
                    <a:p>
                      <a:pPr algn="r" fontAlgn="b"/>
                      <a:r>
                        <a:rPr lang="hr-HR" sz="1600" b="0" i="0" u="none" strike="noStrike">
                          <a:solidFill>
                            <a:srgbClr val="000000"/>
                          </a:solidFill>
                          <a:effectLst/>
                          <a:latin typeface="Calibri"/>
                        </a:rPr>
                        <a:t>8.3%</a:t>
                      </a:r>
                    </a:p>
                  </a:txBody>
                  <a:tcPr marL="12700" marR="12700" marT="12700" marB="0" anchor="b">
                    <a:lnL>
                      <a:noFill/>
                    </a:lnL>
                    <a:lnR>
                      <a:noFill/>
                    </a:lnR>
                    <a:lnT>
                      <a:noFill/>
                    </a:lnT>
                    <a:lnB>
                      <a:noFill/>
                    </a:lnB>
                  </a:tcPr>
                </a:tc>
                <a:tc>
                  <a:txBody>
                    <a:bodyPr/>
                    <a:lstStyle/>
                    <a:p>
                      <a:pPr algn="r" fontAlgn="b"/>
                      <a:r>
                        <a:rPr lang="hr-HR" sz="1600" b="0" i="0" u="none" strike="noStrike">
                          <a:solidFill>
                            <a:srgbClr val="000000"/>
                          </a:solidFill>
                          <a:effectLst/>
                          <a:latin typeface="Calibri"/>
                        </a:rPr>
                        <a:t>6.9%</a:t>
                      </a:r>
                    </a:p>
                  </a:txBody>
                  <a:tcPr marL="12700" marR="12700" marT="12700" marB="0" anchor="b">
                    <a:lnL>
                      <a:noFill/>
                    </a:lnL>
                    <a:lnR>
                      <a:noFill/>
                    </a:lnR>
                    <a:lnT>
                      <a:noFill/>
                    </a:lnT>
                    <a:lnB>
                      <a:noFill/>
                    </a:lnB>
                  </a:tcPr>
                </a:tc>
              </a:tr>
              <a:tr h="310004">
                <a:tc>
                  <a:txBody>
                    <a:bodyPr/>
                    <a:lstStyle/>
                    <a:p>
                      <a:pPr algn="l" fontAlgn="b"/>
                      <a:r>
                        <a:rPr lang="en-US" sz="1600" b="0" i="0" u="none" strike="noStrike">
                          <a:solidFill>
                            <a:srgbClr val="000000"/>
                          </a:solidFill>
                          <a:effectLst/>
                          <a:latin typeface="Calibri"/>
                        </a:rPr>
                        <a:t>Single Dad</a:t>
                      </a:r>
                    </a:p>
                  </a:txBody>
                  <a:tcPr marL="12700" marR="12700" marT="12700" marB="0" anchor="b">
                    <a:lnL>
                      <a:noFill/>
                    </a:lnL>
                    <a:lnR>
                      <a:noFill/>
                    </a:lnR>
                    <a:lnT>
                      <a:noFill/>
                    </a:lnT>
                    <a:lnB>
                      <a:noFill/>
                    </a:lnB>
                  </a:tcPr>
                </a:tc>
                <a:tc>
                  <a:txBody>
                    <a:bodyPr/>
                    <a:lstStyle/>
                    <a:p>
                      <a:pPr algn="r" fontAlgn="b"/>
                      <a:r>
                        <a:rPr lang="pt-BR" sz="1600" b="0" i="0" u="none" strike="noStrike">
                          <a:solidFill>
                            <a:srgbClr val="000000"/>
                          </a:solidFill>
                          <a:effectLst/>
                          <a:latin typeface="Calibri"/>
                        </a:rPr>
                        <a:t>0.3%</a:t>
                      </a:r>
                    </a:p>
                  </a:txBody>
                  <a:tcPr marL="12700" marR="12700" marT="12700" marB="0" anchor="b">
                    <a:lnL>
                      <a:noFill/>
                    </a:lnL>
                    <a:lnR>
                      <a:noFill/>
                    </a:lnR>
                    <a:lnT>
                      <a:noFill/>
                    </a:lnT>
                    <a:lnB>
                      <a:noFill/>
                    </a:lnB>
                  </a:tcPr>
                </a:tc>
                <a:tc>
                  <a:txBody>
                    <a:bodyPr/>
                    <a:lstStyle/>
                    <a:p>
                      <a:pPr algn="r" fontAlgn="b"/>
                      <a:r>
                        <a:rPr lang="pt-BR" sz="1600" b="0" i="0" u="none" strike="noStrike">
                          <a:solidFill>
                            <a:srgbClr val="000000"/>
                          </a:solidFill>
                          <a:effectLst/>
                          <a:latin typeface="Calibri"/>
                        </a:rPr>
                        <a:t>0.8%</a:t>
                      </a:r>
                    </a:p>
                  </a:txBody>
                  <a:tcPr marL="12700" marR="12700" marT="12700" marB="0" anchor="b">
                    <a:lnL>
                      <a:noFill/>
                    </a:lnL>
                    <a:lnR>
                      <a:noFill/>
                    </a:lnR>
                    <a:lnT>
                      <a:noFill/>
                    </a:lnT>
                    <a:lnB>
                      <a:noFill/>
                    </a:lnB>
                  </a:tcPr>
                </a:tc>
              </a:tr>
              <a:tr h="310004">
                <a:tc>
                  <a:txBody>
                    <a:bodyPr/>
                    <a:lstStyle/>
                    <a:p>
                      <a:pPr algn="l" fontAlgn="b"/>
                      <a:r>
                        <a:rPr lang="en-US" sz="1600" b="0" i="0" u="none" strike="noStrike" dirty="0">
                          <a:solidFill>
                            <a:srgbClr val="FFFF00"/>
                          </a:solidFill>
                          <a:effectLst/>
                          <a:latin typeface="Calibri"/>
                        </a:rPr>
                        <a:t>Non-Family</a:t>
                      </a:r>
                    </a:p>
                  </a:txBody>
                  <a:tcPr marL="12700" marR="12700" marT="12700" marB="0" anchor="b">
                    <a:lnL>
                      <a:noFill/>
                    </a:lnL>
                    <a:lnR>
                      <a:noFill/>
                    </a:lnR>
                    <a:lnT>
                      <a:noFill/>
                    </a:lnT>
                    <a:lnB>
                      <a:noFill/>
                    </a:lnB>
                    <a:solidFill>
                      <a:schemeClr val="accent2"/>
                    </a:solidFill>
                  </a:tcPr>
                </a:tc>
                <a:tc>
                  <a:txBody>
                    <a:bodyPr/>
                    <a:lstStyle/>
                    <a:p>
                      <a:pPr algn="r" fontAlgn="b"/>
                      <a:r>
                        <a:rPr lang="hr-HR" sz="1600" b="0" i="0" u="none" strike="noStrike" dirty="0">
                          <a:solidFill>
                            <a:srgbClr val="FFFF00"/>
                          </a:solidFill>
                          <a:effectLst/>
                          <a:latin typeface="Calibri"/>
                        </a:rPr>
                        <a:t>24.8%</a:t>
                      </a:r>
                    </a:p>
                  </a:txBody>
                  <a:tcPr marL="12700" marR="12700" marT="12700" marB="0" anchor="b">
                    <a:lnL>
                      <a:noFill/>
                    </a:lnL>
                    <a:lnR>
                      <a:noFill/>
                    </a:lnR>
                    <a:lnT>
                      <a:noFill/>
                    </a:lnT>
                    <a:lnB>
                      <a:noFill/>
                    </a:lnB>
                    <a:solidFill>
                      <a:schemeClr val="accent2"/>
                    </a:solidFill>
                  </a:tcPr>
                </a:tc>
                <a:tc>
                  <a:txBody>
                    <a:bodyPr/>
                    <a:lstStyle/>
                    <a:p>
                      <a:pPr algn="r" fontAlgn="b"/>
                      <a:r>
                        <a:rPr lang="nb-NO" sz="1600" b="0" i="0" u="none" strike="noStrike" dirty="0">
                          <a:solidFill>
                            <a:srgbClr val="FFFF00"/>
                          </a:solidFill>
                          <a:effectLst/>
                          <a:latin typeface="Calibri"/>
                        </a:rPr>
                        <a:t>30.0%</a:t>
                      </a:r>
                    </a:p>
                  </a:txBody>
                  <a:tcPr marL="12700" marR="12700" marT="12700" marB="0" anchor="b">
                    <a:lnL>
                      <a:noFill/>
                    </a:lnL>
                    <a:lnR>
                      <a:noFill/>
                    </a:lnR>
                    <a:lnT>
                      <a:noFill/>
                    </a:lnT>
                    <a:lnB>
                      <a:noFill/>
                    </a:lnB>
                    <a:solidFill>
                      <a:schemeClr val="accent2"/>
                    </a:solidFill>
                  </a:tcPr>
                </a:tc>
              </a:tr>
            </a:tbl>
          </a:graphicData>
        </a:graphic>
      </p:graphicFrame>
    </p:spTree>
    <p:extLst>
      <p:ext uri="{BB962C8B-B14F-4D97-AF65-F5344CB8AC3E}">
        <p14:creationId xmlns:p14="http://schemas.microsoft.com/office/powerpoint/2010/main" val="1747192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392338247"/>
              </p:ext>
            </p:extLst>
          </p:nvPr>
        </p:nvGraphicFramePr>
        <p:xfrm>
          <a:off x="1502382" y="1394053"/>
          <a:ext cx="6071474" cy="3965332"/>
        </p:xfrm>
        <a:graphic>
          <a:graphicData uri="http://schemas.openxmlformats.org/drawingml/2006/table">
            <a:tbl>
              <a:tblPr/>
              <a:tblGrid>
                <a:gridCol w="1720251"/>
                <a:gridCol w="1315486"/>
                <a:gridCol w="1720251"/>
                <a:gridCol w="1315486"/>
              </a:tblGrid>
              <a:tr h="566476">
                <a:tc gridSpan="2">
                  <a:txBody>
                    <a:bodyPr/>
                    <a:lstStyle/>
                    <a:p>
                      <a:pPr algn="l" fontAlgn="b"/>
                      <a:r>
                        <a:rPr lang="en-US" sz="1600" b="0" i="0" u="none" strike="noStrike" dirty="0">
                          <a:solidFill>
                            <a:srgbClr val="000000"/>
                          </a:solidFill>
                          <a:effectLst/>
                          <a:latin typeface="Calibri"/>
                        </a:rPr>
                        <a:t>HOUSEHOLD COMPOSITION</a:t>
                      </a:r>
                    </a:p>
                  </a:txBody>
                  <a:tcPr marL="12700" marR="12700" marT="12700" marB="0" anchor="b">
                    <a:lnL>
                      <a:noFill/>
                    </a:lnL>
                    <a:lnR>
                      <a:noFill/>
                    </a:lnR>
                    <a:lnT>
                      <a:noFill/>
                    </a:lnT>
                    <a:lnB>
                      <a:noFill/>
                    </a:lnB>
                  </a:tcPr>
                </a:tc>
                <a:tc hMerge="1">
                  <a:txBody>
                    <a:bodyPr/>
                    <a:lstStyle/>
                    <a:p>
                      <a:endParaRPr lang="en-US"/>
                    </a:p>
                  </a:txBody>
                  <a:tcPr/>
                </a:tc>
                <a:tc>
                  <a:txBody>
                    <a:bodyPr/>
                    <a:lstStyle/>
                    <a:p>
                      <a:pPr algn="l" fontAlgn="b"/>
                      <a:endParaRPr lang="en-US" sz="16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a:endParaRPr>
                    </a:p>
                  </a:txBody>
                  <a:tcPr marL="12700" marR="12700" marT="12700" marB="0" anchor="b">
                    <a:lnL>
                      <a:noFill/>
                    </a:lnL>
                    <a:lnR>
                      <a:noFill/>
                    </a:lnR>
                    <a:lnT>
                      <a:noFill/>
                    </a:lnT>
                    <a:lnB>
                      <a:noFill/>
                    </a:lnB>
                  </a:tcPr>
                </a:tc>
              </a:tr>
              <a:tr h="566476">
                <a:tc>
                  <a:txBody>
                    <a:bodyPr/>
                    <a:lstStyle/>
                    <a:p>
                      <a:pPr algn="l" fontAlgn="b"/>
                      <a:r>
                        <a:rPr lang="en-US" sz="1600" b="1" i="0" u="none" strike="noStrike" dirty="0">
                          <a:solidFill>
                            <a:srgbClr val="000000"/>
                          </a:solidFill>
                          <a:effectLst/>
                          <a:latin typeface="Calibri"/>
                        </a:rPr>
                        <a:t>Year:</a:t>
                      </a:r>
                    </a:p>
                  </a:txBody>
                  <a:tcPr marL="12700" marR="12700" marT="12700" marB="0" anchor="b">
                    <a:lnL>
                      <a:noFill/>
                    </a:lnL>
                    <a:lnR>
                      <a:noFill/>
                    </a:lnR>
                    <a:lnT>
                      <a:noFill/>
                    </a:lnT>
                    <a:lnB>
                      <a:noFill/>
                    </a:lnB>
                  </a:tcPr>
                </a:tc>
                <a:tc>
                  <a:txBody>
                    <a:bodyPr/>
                    <a:lstStyle/>
                    <a:p>
                      <a:pPr algn="r" fontAlgn="b"/>
                      <a:r>
                        <a:rPr lang="en-US" sz="1600" b="1" i="0" u="none" strike="noStrike">
                          <a:solidFill>
                            <a:srgbClr val="000000"/>
                          </a:solidFill>
                          <a:effectLst/>
                          <a:latin typeface="Calibri"/>
                        </a:rPr>
                        <a:t>1990</a:t>
                      </a:r>
                    </a:p>
                  </a:txBody>
                  <a:tcPr marL="12700" marR="12700" marT="12700" marB="0" anchor="b">
                    <a:lnL>
                      <a:noFill/>
                    </a:lnL>
                    <a:lnR>
                      <a:noFill/>
                    </a:lnR>
                    <a:lnT>
                      <a:noFill/>
                    </a:lnT>
                    <a:lnB>
                      <a:noFill/>
                    </a:lnB>
                  </a:tcPr>
                </a:tc>
                <a:tc>
                  <a:txBody>
                    <a:bodyPr/>
                    <a:lstStyle/>
                    <a:p>
                      <a:pPr algn="r" fontAlgn="b"/>
                      <a:r>
                        <a:rPr lang="is-IS" sz="1600" b="1" i="0" u="none" strike="noStrike">
                          <a:solidFill>
                            <a:srgbClr val="000000"/>
                          </a:solidFill>
                          <a:effectLst/>
                          <a:latin typeface="Calibri"/>
                        </a:rPr>
                        <a:t>2000</a:t>
                      </a:r>
                    </a:p>
                  </a:txBody>
                  <a:tcPr marL="12700" marR="12700" marT="12700" marB="0" anchor="b">
                    <a:lnL>
                      <a:noFill/>
                    </a:lnL>
                    <a:lnR>
                      <a:noFill/>
                    </a:lnR>
                    <a:lnT>
                      <a:noFill/>
                    </a:lnT>
                    <a:lnB>
                      <a:noFill/>
                    </a:lnB>
                  </a:tcPr>
                </a:tc>
                <a:tc>
                  <a:txBody>
                    <a:bodyPr/>
                    <a:lstStyle/>
                    <a:p>
                      <a:pPr algn="l" fontAlgn="b"/>
                      <a:endParaRPr lang="en-US" sz="1600" b="0" i="0" u="none" strike="noStrike" dirty="0">
                        <a:solidFill>
                          <a:srgbClr val="000000"/>
                        </a:solidFill>
                        <a:effectLst/>
                        <a:latin typeface="Calibri"/>
                      </a:endParaRPr>
                    </a:p>
                  </a:txBody>
                  <a:tcPr marL="12700" marR="12700" marT="12700" marB="0" anchor="b">
                    <a:lnL>
                      <a:noFill/>
                    </a:lnL>
                    <a:lnR>
                      <a:noFill/>
                    </a:lnR>
                    <a:lnT>
                      <a:noFill/>
                    </a:lnT>
                    <a:lnB>
                      <a:noFill/>
                    </a:lnB>
                  </a:tcPr>
                </a:tc>
              </a:tr>
              <a:tr h="566476">
                <a:tc>
                  <a:txBody>
                    <a:bodyPr/>
                    <a:lstStyle/>
                    <a:p>
                      <a:pPr algn="l" fontAlgn="b"/>
                      <a:r>
                        <a:rPr lang="en-US" sz="1600" b="0" i="0" u="sng" strike="noStrike" dirty="0">
                          <a:solidFill>
                            <a:srgbClr val="000000"/>
                          </a:solidFill>
                          <a:effectLst/>
                          <a:latin typeface="Calibri"/>
                        </a:rPr>
                        <a:t>Households</a:t>
                      </a:r>
                    </a:p>
                  </a:txBody>
                  <a:tcPr marL="12700" marR="12700" marT="12700" marB="0" anchor="b">
                    <a:lnL>
                      <a:noFill/>
                    </a:lnL>
                    <a:lnR>
                      <a:noFill/>
                    </a:lnR>
                    <a:lnT>
                      <a:noFill/>
                    </a:lnT>
                    <a:lnB>
                      <a:noFill/>
                    </a:lnB>
                  </a:tcPr>
                </a:tc>
                <a:tc>
                  <a:txBody>
                    <a:bodyPr/>
                    <a:lstStyle/>
                    <a:p>
                      <a:pPr algn="r" fontAlgn="b"/>
                      <a:r>
                        <a:rPr lang="is-IS" sz="1600" b="0" i="0" u="sng" strike="noStrike">
                          <a:solidFill>
                            <a:srgbClr val="000000"/>
                          </a:solidFill>
                          <a:effectLst/>
                          <a:latin typeface="Calibri"/>
                        </a:rPr>
                        <a:t>600</a:t>
                      </a:r>
                    </a:p>
                  </a:txBody>
                  <a:tcPr marL="12700" marR="12700" marT="12700" marB="0" anchor="b">
                    <a:lnL>
                      <a:noFill/>
                    </a:lnL>
                    <a:lnR>
                      <a:noFill/>
                    </a:lnR>
                    <a:lnT>
                      <a:noFill/>
                    </a:lnT>
                    <a:lnB>
                      <a:noFill/>
                    </a:lnB>
                  </a:tcPr>
                </a:tc>
                <a:tc>
                  <a:txBody>
                    <a:bodyPr/>
                    <a:lstStyle/>
                    <a:p>
                      <a:pPr algn="r" fontAlgn="b"/>
                      <a:r>
                        <a:rPr lang="en-US" sz="1600" b="0" i="0" u="sng" strike="noStrike">
                          <a:solidFill>
                            <a:srgbClr val="000000"/>
                          </a:solidFill>
                          <a:effectLst/>
                          <a:latin typeface="Calibri"/>
                        </a:rPr>
                        <a:t>650</a:t>
                      </a:r>
                    </a:p>
                  </a:txBody>
                  <a:tcPr marL="12700" marR="12700" marT="12700" marB="0" anchor="b">
                    <a:lnL>
                      <a:noFill/>
                    </a:lnL>
                    <a:lnR>
                      <a:noFill/>
                    </a:lnR>
                    <a:lnT>
                      <a:noFill/>
                    </a:lnT>
                    <a:lnB>
                      <a:noFill/>
                    </a:lnB>
                  </a:tcPr>
                </a:tc>
                <a:tc>
                  <a:txBody>
                    <a:bodyPr/>
                    <a:lstStyle/>
                    <a:p>
                      <a:pPr algn="r" fontAlgn="b"/>
                      <a:r>
                        <a:rPr lang="pt-BR" sz="1600" b="0" i="0" u="none" strike="noStrike">
                          <a:solidFill>
                            <a:srgbClr val="000000"/>
                          </a:solidFill>
                          <a:effectLst/>
                          <a:latin typeface="Calibri"/>
                        </a:rPr>
                        <a:t>8%</a:t>
                      </a:r>
                    </a:p>
                  </a:txBody>
                  <a:tcPr marL="12700" marR="12700" marT="12700" marB="0" anchor="b">
                    <a:lnL>
                      <a:noFill/>
                    </a:lnL>
                    <a:lnR>
                      <a:noFill/>
                    </a:lnR>
                    <a:lnT>
                      <a:noFill/>
                    </a:lnT>
                    <a:lnB>
                      <a:noFill/>
                    </a:lnB>
                  </a:tcPr>
                </a:tc>
              </a:tr>
              <a:tr h="566476">
                <a:tc>
                  <a:txBody>
                    <a:bodyPr/>
                    <a:lstStyle/>
                    <a:p>
                      <a:pPr algn="l" fontAlgn="b"/>
                      <a:r>
                        <a:rPr lang="en-US" sz="1600" b="0" i="0" u="none" strike="noStrike">
                          <a:solidFill>
                            <a:srgbClr val="000000"/>
                          </a:solidFill>
                          <a:effectLst/>
                          <a:latin typeface="Calibri"/>
                        </a:rPr>
                        <a:t>Married W/Kids</a:t>
                      </a:r>
                    </a:p>
                  </a:txBody>
                  <a:tcPr marL="12700" marR="12700" marT="12700" marB="0" anchor="b">
                    <a:lnL>
                      <a:noFill/>
                    </a:lnL>
                    <a:lnR>
                      <a:noFill/>
                    </a:lnR>
                    <a:lnT>
                      <a:noFill/>
                    </a:lnT>
                    <a:lnB>
                      <a:noFill/>
                    </a:lnB>
                  </a:tcPr>
                </a:tc>
                <a:tc>
                  <a:txBody>
                    <a:bodyPr/>
                    <a:lstStyle/>
                    <a:p>
                      <a:pPr algn="r" fontAlgn="b"/>
                      <a:r>
                        <a:rPr lang="is-IS" sz="1600" b="0" i="0" u="none" strike="noStrike" dirty="0">
                          <a:solidFill>
                            <a:srgbClr val="000000"/>
                          </a:solidFill>
                          <a:effectLst/>
                          <a:latin typeface="Calibri"/>
                        </a:rPr>
                        <a:t>400</a:t>
                      </a:r>
                    </a:p>
                  </a:txBody>
                  <a:tcPr marL="12700" marR="12700" marT="12700" marB="0" anchor="b">
                    <a:lnL>
                      <a:noFill/>
                    </a:lnL>
                    <a:lnR>
                      <a:noFill/>
                    </a:lnR>
                    <a:lnT>
                      <a:noFill/>
                    </a:lnT>
                    <a:lnB>
                      <a:noFill/>
                    </a:lnB>
                  </a:tcPr>
                </a:tc>
                <a:tc>
                  <a:txBody>
                    <a:bodyPr/>
                    <a:lstStyle/>
                    <a:p>
                      <a:pPr algn="r" fontAlgn="b"/>
                      <a:r>
                        <a:rPr lang="is-IS" sz="1600" b="0" i="0" u="none" strike="noStrike">
                          <a:solidFill>
                            <a:srgbClr val="000000"/>
                          </a:solidFill>
                          <a:effectLst/>
                          <a:latin typeface="Calibri"/>
                        </a:rPr>
                        <a:t>405</a:t>
                      </a:r>
                    </a:p>
                  </a:txBody>
                  <a:tcPr marL="12700" marR="12700" marT="12700" marB="0" anchor="b">
                    <a:lnL>
                      <a:noFill/>
                    </a:lnL>
                    <a:lnR>
                      <a:noFill/>
                    </a:lnR>
                    <a:lnT>
                      <a:noFill/>
                    </a:lnT>
                    <a:lnB>
                      <a:noFill/>
                    </a:lnB>
                  </a:tcPr>
                </a:tc>
                <a:tc>
                  <a:txBody>
                    <a:bodyPr/>
                    <a:lstStyle/>
                    <a:p>
                      <a:pPr algn="r" fontAlgn="b"/>
                      <a:r>
                        <a:rPr lang="pt-BR" sz="1600" b="0" i="0" u="none" strike="noStrike">
                          <a:solidFill>
                            <a:srgbClr val="000000"/>
                          </a:solidFill>
                          <a:effectLst/>
                          <a:latin typeface="Calibri"/>
                        </a:rPr>
                        <a:t>1%</a:t>
                      </a:r>
                    </a:p>
                  </a:txBody>
                  <a:tcPr marL="12700" marR="12700" marT="12700" marB="0" anchor="b">
                    <a:lnL>
                      <a:noFill/>
                    </a:lnL>
                    <a:lnR>
                      <a:noFill/>
                    </a:lnR>
                    <a:lnT>
                      <a:noFill/>
                    </a:lnT>
                    <a:lnB>
                      <a:noFill/>
                    </a:lnB>
                  </a:tcPr>
                </a:tc>
              </a:tr>
              <a:tr h="566476">
                <a:tc>
                  <a:txBody>
                    <a:bodyPr/>
                    <a:lstStyle/>
                    <a:p>
                      <a:pPr algn="l" fontAlgn="b"/>
                      <a:r>
                        <a:rPr lang="en-US" sz="1600" b="0" i="0" u="none" strike="noStrike">
                          <a:solidFill>
                            <a:srgbClr val="000000"/>
                          </a:solidFill>
                          <a:effectLst/>
                          <a:latin typeface="Calibri"/>
                        </a:rPr>
                        <a:t>Single Mom</a:t>
                      </a:r>
                    </a:p>
                  </a:txBody>
                  <a:tcPr marL="12700" marR="12700" marT="12700" marB="0" anchor="b">
                    <a:lnL>
                      <a:noFill/>
                    </a:lnL>
                    <a:lnR>
                      <a:noFill/>
                    </a:lnR>
                    <a:lnT>
                      <a:noFill/>
                    </a:lnT>
                    <a:lnB>
                      <a:noFill/>
                    </a:lnB>
                  </a:tcPr>
                </a:tc>
                <a:tc>
                  <a:txBody>
                    <a:bodyPr/>
                    <a:lstStyle/>
                    <a:p>
                      <a:pPr algn="r" fontAlgn="b"/>
                      <a:r>
                        <a:rPr lang="en-US" sz="1600" b="0" i="0" u="none" strike="noStrike">
                          <a:solidFill>
                            <a:srgbClr val="000000"/>
                          </a:solidFill>
                          <a:effectLst/>
                          <a:latin typeface="Calibri"/>
                        </a:rPr>
                        <a:t>50</a:t>
                      </a:r>
                    </a:p>
                  </a:txBody>
                  <a:tcPr marL="12700" marR="12700" marT="12700" marB="0" anchor="b">
                    <a:lnL>
                      <a:noFill/>
                    </a:lnL>
                    <a:lnR>
                      <a:noFill/>
                    </a:lnR>
                    <a:lnT>
                      <a:noFill/>
                    </a:lnT>
                    <a:lnB>
                      <a:noFill/>
                    </a:lnB>
                  </a:tcPr>
                </a:tc>
                <a:tc>
                  <a:txBody>
                    <a:bodyPr/>
                    <a:lstStyle/>
                    <a:p>
                      <a:pPr algn="r" fontAlgn="b"/>
                      <a:r>
                        <a:rPr lang="en-US" sz="1600" b="0" i="0" u="none" strike="noStrike" dirty="0">
                          <a:solidFill>
                            <a:srgbClr val="000000"/>
                          </a:solidFill>
                          <a:effectLst/>
                          <a:latin typeface="Calibri"/>
                        </a:rPr>
                        <a:t>45</a:t>
                      </a:r>
                    </a:p>
                  </a:txBody>
                  <a:tcPr marL="12700" marR="12700" marT="12700" marB="0" anchor="b">
                    <a:lnL>
                      <a:noFill/>
                    </a:lnL>
                    <a:lnR>
                      <a:noFill/>
                    </a:lnR>
                    <a:lnT>
                      <a:noFill/>
                    </a:lnT>
                    <a:lnB>
                      <a:noFill/>
                    </a:lnB>
                  </a:tcPr>
                </a:tc>
                <a:tc>
                  <a:txBody>
                    <a:bodyPr/>
                    <a:lstStyle/>
                    <a:p>
                      <a:pPr algn="r" fontAlgn="b"/>
                      <a:r>
                        <a:rPr lang="pt-BR" sz="1600" b="0" i="0" u="none" strike="noStrike">
                          <a:solidFill>
                            <a:srgbClr val="000000"/>
                          </a:solidFill>
                          <a:effectLst/>
                          <a:latin typeface="Calibri"/>
                        </a:rPr>
                        <a:t>-10%</a:t>
                      </a:r>
                    </a:p>
                  </a:txBody>
                  <a:tcPr marL="12700" marR="12700" marT="12700" marB="0" anchor="b">
                    <a:lnL>
                      <a:noFill/>
                    </a:lnL>
                    <a:lnR>
                      <a:noFill/>
                    </a:lnR>
                    <a:lnT>
                      <a:noFill/>
                    </a:lnT>
                    <a:lnB>
                      <a:noFill/>
                    </a:lnB>
                  </a:tcPr>
                </a:tc>
              </a:tr>
              <a:tr h="566476">
                <a:tc>
                  <a:txBody>
                    <a:bodyPr/>
                    <a:lstStyle/>
                    <a:p>
                      <a:pPr algn="l" fontAlgn="b"/>
                      <a:r>
                        <a:rPr lang="en-US" sz="1600" b="0" i="0" u="none" strike="noStrike" dirty="0">
                          <a:solidFill>
                            <a:srgbClr val="FFFF00"/>
                          </a:solidFill>
                          <a:effectLst/>
                          <a:latin typeface="Calibri"/>
                        </a:rPr>
                        <a:t>Single Dad</a:t>
                      </a:r>
                    </a:p>
                  </a:txBody>
                  <a:tcPr marL="12700" marR="12700" marT="12700" marB="0" anchor="b">
                    <a:lnL>
                      <a:noFill/>
                    </a:lnL>
                    <a:lnR>
                      <a:noFill/>
                    </a:lnR>
                    <a:lnT>
                      <a:noFill/>
                    </a:lnT>
                    <a:lnB>
                      <a:noFill/>
                    </a:lnB>
                    <a:solidFill>
                      <a:srgbClr val="800000"/>
                    </a:solidFill>
                  </a:tcPr>
                </a:tc>
                <a:tc>
                  <a:txBody>
                    <a:bodyPr/>
                    <a:lstStyle/>
                    <a:p>
                      <a:pPr algn="r" fontAlgn="b"/>
                      <a:r>
                        <a:rPr lang="is-IS" sz="1600" b="0" i="0" u="none" strike="noStrike" dirty="0">
                          <a:solidFill>
                            <a:srgbClr val="FFFF00"/>
                          </a:solidFill>
                          <a:effectLst/>
                          <a:latin typeface="Calibri"/>
                        </a:rPr>
                        <a:t>2</a:t>
                      </a:r>
                    </a:p>
                  </a:txBody>
                  <a:tcPr marL="12700" marR="12700" marT="12700" marB="0" anchor="b">
                    <a:lnL>
                      <a:noFill/>
                    </a:lnL>
                    <a:lnR>
                      <a:noFill/>
                    </a:lnR>
                    <a:lnT>
                      <a:noFill/>
                    </a:lnT>
                    <a:lnB>
                      <a:noFill/>
                    </a:lnB>
                    <a:solidFill>
                      <a:srgbClr val="800000"/>
                    </a:solidFill>
                  </a:tcPr>
                </a:tc>
                <a:tc>
                  <a:txBody>
                    <a:bodyPr/>
                    <a:lstStyle/>
                    <a:p>
                      <a:pPr algn="r" fontAlgn="b"/>
                      <a:r>
                        <a:rPr lang="en-US" sz="1600" b="0" i="0" u="none" strike="noStrike" dirty="0">
                          <a:solidFill>
                            <a:srgbClr val="FFFF00"/>
                          </a:solidFill>
                          <a:effectLst/>
                          <a:latin typeface="Calibri"/>
                        </a:rPr>
                        <a:t>5</a:t>
                      </a:r>
                    </a:p>
                  </a:txBody>
                  <a:tcPr marL="12700" marR="12700" marT="12700" marB="0" anchor="b">
                    <a:lnL>
                      <a:noFill/>
                    </a:lnL>
                    <a:lnR>
                      <a:noFill/>
                    </a:lnR>
                    <a:lnT>
                      <a:noFill/>
                    </a:lnT>
                    <a:lnB>
                      <a:noFill/>
                    </a:lnB>
                    <a:solidFill>
                      <a:srgbClr val="800000"/>
                    </a:solidFill>
                  </a:tcPr>
                </a:tc>
                <a:tc>
                  <a:txBody>
                    <a:bodyPr/>
                    <a:lstStyle/>
                    <a:p>
                      <a:pPr algn="r" fontAlgn="b"/>
                      <a:r>
                        <a:rPr lang="en-US" sz="1600" b="0" i="0" u="none" strike="noStrike" dirty="0">
                          <a:solidFill>
                            <a:srgbClr val="FFFF00"/>
                          </a:solidFill>
                          <a:effectLst/>
                          <a:latin typeface="Calibri"/>
                        </a:rPr>
                        <a:t>150%</a:t>
                      </a:r>
                    </a:p>
                  </a:txBody>
                  <a:tcPr marL="12700" marR="12700" marT="12700" marB="0" anchor="b">
                    <a:lnL>
                      <a:noFill/>
                    </a:lnL>
                    <a:lnR>
                      <a:noFill/>
                    </a:lnR>
                    <a:lnT>
                      <a:noFill/>
                    </a:lnT>
                    <a:lnB>
                      <a:noFill/>
                    </a:lnB>
                    <a:solidFill>
                      <a:srgbClr val="800000"/>
                    </a:solidFill>
                  </a:tcPr>
                </a:tc>
              </a:tr>
              <a:tr h="566476">
                <a:tc>
                  <a:txBody>
                    <a:bodyPr/>
                    <a:lstStyle/>
                    <a:p>
                      <a:pPr algn="l" fontAlgn="b"/>
                      <a:r>
                        <a:rPr lang="en-US" sz="1600" b="0" i="0" u="none" strike="noStrike" dirty="0">
                          <a:solidFill>
                            <a:srgbClr val="000000"/>
                          </a:solidFill>
                          <a:effectLst/>
                          <a:latin typeface="Calibri"/>
                        </a:rPr>
                        <a:t>Other</a:t>
                      </a:r>
                    </a:p>
                  </a:txBody>
                  <a:tcPr marL="12700" marR="12700" marT="12700" marB="0" anchor="b">
                    <a:lnL>
                      <a:noFill/>
                    </a:lnL>
                    <a:lnR>
                      <a:noFill/>
                    </a:lnR>
                    <a:lnT>
                      <a:noFill/>
                    </a:lnT>
                    <a:lnB>
                      <a:noFill/>
                    </a:lnB>
                  </a:tcPr>
                </a:tc>
                <a:tc>
                  <a:txBody>
                    <a:bodyPr/>
                    <a:lstStyle/>
                    <a:p>
                      <a:pPr algn="r" fontAlgn="b"/>
                      <a:r>
                        <a:rPr lang="cs-CZ" sz="1600" b="0" i="0" u="none" strike="noStrike">
                          <a:solidFill>
                            <a:srgbClr val="000000"/>
                          </a:solidFill>
                          <a:effectLst/>
                          <a:latin typeface="Calibri"/>
                        </a:rPr>
                        <a:t>149</a:t>
                      </a:r>
                    </a:p>
                  </a:txBody>
                  <a:tcPr marL="12700" marR="12700" marT="12700" marB="0" anchor="b">
                    <a:lnL>
                      <a:noFill/>
                    </a:lnL>
                    <a:lnR>
                      <a:noFill/>
                    </a:lnR>
                    <a:lnT>
                      <a:noFill/>
                    </a:lnT>
                    <a:lnB>
                      <a:noFill/>
                    </a:lnB>
                  </a:tcPr>
                </a:tc>
                <a:tc>
                  <a:txBody>
                    <a:bodyPr/>
                    <a:lstStyle/>
                    <a:p>
                      <a:pPr algn="r" fontAlgn="b"/>
                      <a:r>
                        <a:rPr lang="is-IS" sz="1600" b="0" i="0" u="none" strike="noStrike" dirty="0">
                          <a:solidFill>
                            <a:srgbClr val="000000"/>
                          </a:solidFill>
                          <a:effectLst/>
                          <a:latin typeface="Calibri"/>
                        </a:rPr>
                        <a:t>195</a:t>
                      </a:r>
                    </a:p>
                  </a:txBody>
                  <a:tcPr marL="12700" marR="12700" marT="12700" marB="0" anchor="b">
                    <a:lnL>
                      <a:noFill/>
                    </a:lnL>
                    <a:lnR>
                      <a:noFill/>
                    </a:lnR>
                    <a:lnT>
                      <a:noFill/>
                    </a:lnT>
                    <a:lnB>
                      <a:noFill/>
                    </a:lnB>
                  </a:tcPr>
                </a:tc>
                <a:tc>
                  <a:txBody>
                    <a:bodyPr/>
                    <a:lstStyle/>
                    <a:p>
                      <a:pPr algn="r" fontAlgn="b"/>
                      <a:r>
                        <a:rPr lang="pt-BR" sz="1600" b="0" i="0" u="none" strike="noStrike" dirty="0">
                          <a:solidFill>
                            <a:srgbClr val="000000"/>
                          </a:solidFill>
                          <a:effectLst/>
                          <a:latin typeface="Calibri"/>
                        </a:rPr>
                        <a:t>31%</a:t>
                      </a:r>
                    </a:p>
                  </a:txBody>
                  <a:tcPr marL="12700" marR="12700" marT="12700" marB="0" anchor="b">
                    <a:lnL>
                      <a:noFill/>
                    </a:lnL>
                    <a:lnR>
                      <a:noFill/>
                    </a:lnR>
                    <a:lnT>
                      <a:noFill/>
                    </a:lnT>
                    <a:lnB>
                      <a:noFill/>
                    </a:lnB>
                  </a:tcPr>
                </a:tc>
              </a:tr>
            </a:tbl>
          </a:graphicData>
        </a:graphic>
      </p:graphicFrame>
    </p:spTree>
    <p:extLst>
      <p:ext uri="{BB962C8B-B14F-4D97-AF65-F5344CB8AC3E}">
        <p14:creationId xmlns:p14="http://schemas.microsoft.com/office/powerpoint/2010/main" val="26373801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sp>
        <p:nvSpPr>
          <p:cNvPr id="5" name="TextBox 4"/>
          <p:cNvSpPr txBox="1"/>
          <p:nvPr/>
        </p:nvSpPr>
        <p:spPr>
          <a:xfrm>
            <a:off x="685800" y="1648766"/>
            <a:ext cx="7086600" cy="461665"/>
          </a:xfrm>
          <a:prstGeom prst="rect">
            <a:avLst/>
          </a:prstGeom>
          <a:noFill/>
        </p:spPr>
        <p:txBody>
          <a:bodyPr wrap="square" rtlCol="0">
            <a:spAutoFit/>
          </a:bodyPr>
          <a:lstStyle/>
          <a:p>
            <a:r>
              <a:rPr lang="en-US" sz="2400" dirty="0" smtClean="0"/>
              <a:t>New York Times Asylum Story</a:t>
            </a:r>
            <a:endParaRPr lang="en-US" sz="2400" dirty="0"/>
          </a:p>
        </p:txBody>
      </p:sp>
    </p:spTree>
    <p:extLst>
      <p:ext uri="{BB962C8B-B14F-4D97-AF65-F5344CB8AC3E}">
        <p14:creationId xmlns:p14="http://schemas.microsoft.com/office/powerpoint/2010/main" val="36064155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sp>
        <p:nvSpPr>
          <p:cNvPr id="5" name="TextBox 4"/>
          <p:cNvSpPr txBox="1"/>
          <p:nvPr/>
        </p:nvSpPr>
        <p:spPr>
          <a:xfrm>
            <a:off x="685800" y="1648766"/>
            <a:ext cx="7086600" cy="2308324"/>
          </a:xfrm>
          <a:prstGeom prst="rect">
            <a:avLst/>
          </a:prstGeom>
          <a:noFill/>
        </p:spPr>
        <p:txBody>
          <a:bodyPr wrap="square" rtlCol="0">
            <a:spAutoFit/>
          </a:bodyPr>
          <a:lstStyle/>
          <a:p>
            <a:r>
              <a:rPr lang="en-US" sz="2400" dirty="0" smtClean="0"/>
              <a:t>New York Times Asylum Story</a:t>
            </a:r>
          </a:p>
          <a:p>
            <a:endParaRPr lang="en-US" sz="2400" dirty="0" smtClean="0"/>
          </a:p>
          <a:p>
            <a:r>
              <a:rPr lang="en-US" sz="2400" dirty="0" smtClean="0"/>
              <a:t>A story was slated for the front page reporting that asylum judges appointed by Bush under political litmus test were far more likely to reject asylum seekers</a:t>
            </a:r>
            <a:endParaRPr lang="en-US" sz="2400" dirty="0"/>
          </a:p>
          <a:p>
            <a:endParaRPr lang="en-US" sz="2400" dirty="0"/>
          </a:p>
        </p:txBody>
      </p:sp>
    </p:spTree>
    <p:extLst>
      <p:ext uri="{BB962C8B-B14F-4D97-AF65-F5344CB8AC3E}">
        <p14:creationId xmlns:p14="http://schemas.microsoft.com/office/powerpoint/2010/main" val="14142463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sp>
        <p:nvSpPr>
          <p:cNvPr id="5" name="TextBox 4"/>
          <p:cNvSpPr txBox="1"/>
          <p:nvPr/>
        </p:nvSpPr>
        <p:spPr>
          <a:xfrm>
            <a:off x="685800" y="1648766"/>
            <a:ext cx="7086600" cy="1938992"/>
          </a:xfrm>
          <a:prstGeom prst="rect">
            <a:avLst/>
          </a:prstGeom>
          <a:noFill/>
        </p:spPr>
        <p:txBody>
          <a:bodyPr wrap="square" rtlCol="0">
            <a:spAutoFit/>
          </a:bodyPr>
          <a:lstStyle/>
          <a:p>
            <a:r>
              <a:rPr lang="en-US" sz="2400" dirty="0" smtClean="0"/>
              <a:t>New York Times Asylum Story</a:t>
            </a:r>
          </a:p>
          <a:p>
            <a:endParaRPr lang="en-US" sz="2400" dirty="0" smtClean="0"/>
          </a:p>
          <a:p>
            <a:r>
              <a:rPr lang="en-US" sz="2400" dirty="0" smtClean="0"/>
              <a:t>Evidence: Outcome data for all asylum judges, including the 16 appointed with political considerations</a:t>
            </a:r>
            <a:endParaRPr lang="en-US" sz="2400" dirty="0"/>
          </a:p>
          <a:p>
            <a:endParaRPr lang="en-US" sz="2400" dirty="0"/>
          </a:p>
        </p:txBody>
      </p:sp>
    </p:spTree>
    <p:extLst>
      <p:ext uri="{BB962C8B-B14F-4D97-AF65-F5344CB8AC3E}">
        <p14:creationId xmlns:p14="http://schemas.microsoft.com/office/powerpoint/2010/main" val="11597199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pic>
        <p:nvPicPr>
          <p:cNvPr id="4" name="Picture 3" descr="Screenshot 2017-05-07 19.40.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2718" y="1580670"/>
            <a:ext cx="4661981" cy="2121898"/>
          </a:xfrm>
          <a:prstGeom prst="rect">
            <a:avLst/>
          </a:prstGeom>
        </p:spPr>
      </p:pic>
      <p:pic>
        <p:nvPicPr>
          <p:cNvPr id="5" name="Picture 4" descr="Screenshot 2017-05-07 19.41.4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3429000"/>
            <a:ext cx="2717800" cy="2209800"/>
          </a:xfrm>
          <a:prstGeom prst="rect">
            <a:avLst/>
          </a:prstGeom>
        </p:spPr>
      </p:pic>
      <p:pic>
        <p:nvPicPr>
          <p:cNvPr id="6" name="Picture 5" descr="Screenshot 2017-05-07 19.42.4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3773" y="3334872"/>
            <a:ext cx="3035300" cy="2489200"/>
          </a:xfrm>
          <a:prstGeom prst="rect">
            <a:avLst/>
          </a:prstGeom>
        </p:spPr>
      </p:pic>
      <p:sp>
        <p:nvSpPr>
          <p:cNvPr id="9" name="Rectangle 8"/>
          <p:cNvSpPr/>
          <p:nvPr/>
        </p:nvSpPr>
        <p:spPr>
          <a:xfrm>
            <a:off x="1108888" y="1301984"/>
            <a:ext cx="1468477" cy="1754327"/>
          </a:xfrm>
          <a:prstGeom prst="rect">
            <a:avLst/>
          </a:prstGeom>
        </p:spPr>
        <p:txBody>
          <a:bodyPr wrap="square">
            <a:spAutoFit/>
          </a:bodyPr>
          <a:lstStyle/>
          <a:p>
            <a:pPr lvl="0" algn="ctr"/>
            <a:r>
              <a:rPr lang="en-US" sz="5400" b="1" dirty="0" smtClean="0">
                <a:ln w="12700">
                  <a:solidFill>
                    <a:srgbClr val="1F497D">
                      <a:satMod val="155000"/>
                    </a:srgbClr>
                  </a:solidFill>
                  <a:prstDash val="solid"/>
                </a:ln>
                <a:solidFill>
                  <a:srgbClr val="EEECE1">
                    <a:tint val="85000"/>
                    <a:satMod val="155000"/>
                  </a:srgbClr>
                </a:solidFill>
                <a:effectLst>
                  <a:outerShdw blurRad="41275" dist="20320" dir="1800000" algn="tl" rotWithShape="0">
                    <a:srgbClr val="000000">
                      <a:alpha val="40000"/>
                    </a:srgbClr>
                  </a:outerShdw>
                </a:effectLst>
              </a:rPr>
              <a:t>??????</a:t>
            </a:r>
          </a:p>
        </p:txBody>
      </p:sp>
    </p:spTree>
    <p:extLst>
      <p:ext uri="{BB962C8B-B14F-4D97-AF65-F5344CB8AC3E}">
        <p14:creationId xmlns:p14="http://schemas.microsoft.com/office/powerpoint/2010/main" val="15825234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pic>
        <p:nvPicPr>
          <p:cNvPr id="4" name="Picture 3" descr="asylum_char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407717" y="-2306113"/>
            <a:ext cx="7012898" cy="9828333"/>
          </a:xfrm>
          <a:prstGeom prst="rect">
            <a:avLst/>
          </a:prstGeom>
        </p:spPr>
      </p:pic>
    </p:spTree>
    <p:extLst>
      <p:ext uri="{BB962C8B-B14F-4D97-AF65-F5344CB8AC3E}">
        <p14:creationId xmlns:p14="http://schemas.microsoft.com/office/powerpoint/2010/main" val="32869256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sp>
        <p:nvSpPr>
          <p:cNvPr id="5" name="TextBox 4"/>
          <p:cNvSpPr txBox="1"/>
          <p:nvPr/>
        </p:nvSpPr>
        <p:spPr>
          <a:xfrm>
            <a:off x="685800" y="1648766"/>
            <a:ext cx="7086600" cy="461665"/>
          </a:xfrm>
          <a:prstGeom prst="rect">
            <a:avLst/>
          </a:prstGeom>
          <a:noFill/>
        </p:spPr>
        <p:txBody>
          <a:bodyPr wrap="square" rtlCol="0">
            <a:spAutoFit/>
          </a:bodyPr>
          <a:lstStyle/>
          <a:p>
            <a:r>
              <a:rPr lang="en-US" sz="2400" dirty="0" smtClean="0"/>
              <a:t>Can anybody see a problem with our thesis?</a:t>
            </a:r>
          </a:p>
        </p:txBody>
      </p:sp>
      <p:pic>
        <p:nvPicPr>
          <p:cNvPr id="6" name="Picture 5" descr="asylum_char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257739" y="647325"/>
            <a:ext cx="4414525" cy="6186803"/>
          </a:xfrm>
          <a:prstGeom prst="rect">
            <a:avLst/>
          </a:prstGeom>
        </p:spPr>
      </p:pic>
    </p:spTree>
    <p:extLst>
      <p:ext uri="{BB962C8B-B14F-4D97-AF65-F5344CB8AC3E}">
        <p14:creationId xmlns:p14="http://schemas.microsoft.com/office/powerpoint/2010/main" val="27689136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sp>
        <p:nvSpPr>
          <p:cNvPr id="5" name="TextBox 4"/>
          <p:cNvSpPr txBox="1"/>
          <p:nvPr/>
        </p:nvSpPr>
        <p:spPr>
          <a:xfrm>
            <a:off x="685800" y="1648766"/>
            <a:ext cx="7086600" cy="1938992"/>
          </a:xfrm>
          <a:prstGeom prst="rect">
            <a:avLst/>
          </a:prstGeom>
          <a:noFill/>
        </p:spPr>
        <p:txBody>
          <a:bodyPr wrap="square" rtlCol="0">
            <a:spAutoFit/>
          </a:bodyPr>
          <a:lstStyle/>
          <a:p>
            <a:r>
              <a:rPr lang="en-US" sz="2400" dirty="0" smtClean="0"/>
              <a:t>Can anybody see a problem with our thesis?</a:t>
            </a:r>
          </a:p>
          <a:p>
            <a:endParaRPr lang="en-US" sz="2400" dirty="0"/>
          </a:p>
          <a:p>
            <a:r>
              <a:rPr lang="en-US" sz="2400" dirty="0" smtClean="0"/>
              <a:t>The original premise was based on the fact that 11 (or 12, depending on how we counted) of the judges said “no” at a higher rate than peers</a:t>
            </a:r>
            <a:r>
              <a:rPr lang="is-IS" sz="2400" dirty="0" smtClean="0"/>
              <a:t>…</a:t>
            </a:r>
            <a:endParaRPr lang="en-US" sz="2400" dirty="0" smtClean="0"/>
          </a:p>
        </p:txBody>
      </p:sp>
    </p:spTree>
    <p:extLst>
      <p:ext uri="{BB962C8B-B14F-4D97-AF65-F5344CB8AC3E}">
        <p14:creationId xmlns:p14="http://schemas.microsoft.com/office/powerpoint/2010/main" val="40253363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sp>
        <p:nvSpPr>
          <p:cNvPr id="5" name="TextBox 4"/>
          <p:cNvSpPr txBox="1"/>
          <p:nvPr/>
        </p:nvSpPr>
        <p:spPr>
          <a:xfrm>
            <a:off x="685800" y="1648766"/>
            <a:ext cx="7086600" cy="3046988"/>
          </a:xfrm>
          <a:prstGeom prst="rect">
            <a:avLst/>
          </a:prstGeom>
          <a:noFill/>
        </p:spPr>
        <p:txBody>
          <a:bodyPr wrap="square" rtlCol="0">
            <a:spAutoFit/>
          </a:bodyPr>
          <a:lstStyle/>
          <a:p>
            <a:r>
              <a:rPr lang="en-US" sz="2400" dirty="0" smtClean="0"/>
              <a:t>Can anybody see a problem with our thesis?</a:t>
            </a:r>
          </a:p>
          <a:p>
            <a:endParaRPr lang="en-US" sz="2400" dirty="0" smtClean="0"/>
          </a:p>
          <a:p>
            <a:r>
              <a:rPr lang="en-US" sz="2400" dirty="0" smtClean="0"/>
              <a:t>But while that’s true, how many of the judges had a statistically significant difference from peers? </a:t>
            </a:r>
          </a:p>
          <a:p>
            <a:endParaRPr lang="en-US" sz="2400" dirty="0"/>
          </a:p>
          <a:p>
            <a:r>
              <a:rPr lang="en-US" sz="2400" dirty="0" smtClean="0"/>
              <a:t>And what about all the other judges appointed before Bush – our subjects might be above average in stringency, but where do they actually rank?</a:t>
            </a:r>
            <a:endParaRPr lang="en-US" sz="2400" dirty="0"/>
          </a:p>
        </p:txBody>
      </p:sp>
    </p:spTree>
    <p:extLst>
      <p:ext uri="{BB962C8B-B14F-4D97-AF65-F5344CB8AC3E}">
        <p14:creationId xmlns:p14="http://schemas.microsoft.com/office/powerpoint/2010/main" val="30444950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sp>
        <p:nvSpPr>
          <p:cNvPr id="5" name="TextBox 4"/>
          <p:cNvSpPr txBox="1"/>
          <p:nvPr/>
        </p:nvSpPr>
        <p:spPr>
          <a:xfrm>
            <a:off x="685800" y="1648766"/>
            <a:ext cx="7086600" cy="1200328"/>
          </a:xfrm>
          <a:prstGeom prst="rect">
            <a:avLst/>
          </a:prstGeom>
          <a:noFill/>
        </p:spPr>
        <p:txBody>
          <a:bodyPr wrap="square" rtlCol="0">
            <a:spAutoFit/>
          </a:bodyPr>
          <a:lstStyle/>
          <a:p>
            <a:r>
              <a:rPr lang="en-US" sz="2400" dirty="0" smtClean="0"/>
              <a:t>Statistical significance is often calculated using a Chi Square formula, which you can find in various free online calculators and spreadsheet templates.</a:t>
            </a:r>
            <a:endParaRPr lang="en-US" sz="2400" dirty="0"/>
          </a:p>
        </p:txBody>
      </p:sp>
      <p:pic>
        <p:nvPicPr>
          <p:cNvPr id="4" name="Picture 3" descr="Screenshot 2017-05-08 21.40.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80063"/>
            <a:ext cx="9144000" cy="2385934"/>
          </a:xfrm>
          <a:prstGeom prst="rect">
            <a:avLst/>
          </a:prstGeom>
        </p:spPr>
      </p:pic>
    </p:spTree>
    <p:extLst>
      <p:ext uri="{BB962C8B-B14F-4D97-AF65-F5344CB8AC3E}">
        <p14:creationId xmlns:p14="http://schemas.microsoft.com/office/powerpoint/2010/main" val="36038899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sp>
        <p:nvSpPr>
          <p:cNvPr id="5" name="TextBox 4"/>
          <p:cNvSpPr txBox="1"/>
          <p:nvPr/>
        </p:nvSpPr>
        <p:spPr>
          <a:xfrm>
            <a:off x="685800" y="1648766"/>
            <a:ext cx="7086600" cy="1569660"/>
          </a:xfrm>
          <a:prstGeom prst="rect">
            <a:avLst/>
          </a:prstGeom>
          <a:noFill/>
        </p:spPr>
        <p:txBody>
          <a:bodyPr wrap="square" rtlCol="0">
            <a:spAutoFit/>
          </a:bodyPr>
          <a:lstStyle/>
          <a:p>
            <a:r>
              <a:rPr lang="en-US" sz="2400" dirty="0" smtClean="0"/>
              <a:t>The formula accounts for the difference, but also the sample size. So in this example, 80% </a:t>
            </a:r>
            <a:r>
              <a:rPr lang="en-US" sz="2400" dirty="0" err="1" smtClean="0"/>
              <a:t>vs</a:t>
            </a:r>
            <a:r>
              <a:rPr lang="en-US" sz="2400" dirty="0" smtClean="0"/>
              <a:t> 78% -- the difference is statistically significant at a larger sample size.</a:t>
            </a:r>
            <a:endParaRPr lang="en-US" sz="2400" dirty="0"/>
          </a:p>
        </p:txBody>
      </p:sp>
      <p:pic>
        <p:nvPicPr>
          <p:cNvPr id="6" name="Picture 5" descr="Screenshot 2017-05-08 21.41.4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908" y="3423298"/>
            <a:ext cx="9144000" cy="2376196"/>
          </a:xfrm>
          <a:prstGeom prst="rect">
            <a:avLst/>
          </a:prstGeom>
        </p:spPr>
      </p:pic>
    </p:spTree>
    <p:extLst>
      <p:ext uri="{BB962C8B-B14F-4D97-AF65-F5344CB8AC3E}">
        <p14:creationId xmlns:p14="http://schemas.microsoft.com/office/powerpoint/2010/main" val="37451387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sp>
        <p:nvSpPr>
          <p:cNvPr id="4" name="Rectangle 3"/>
          <p:cNvSpPr/>
          <p:nvPr/>
        </p:nvSpPr>
        <p:spPr>
          <a:xfrm>
            <a:off x="836377" y="1599265"/>
            <a:ext cx="7078226" cy="3108544"/>
          </a:xfrm>
          <a:prstGeom prst="rect">
            <a:avLst/>
          </a:prstGeom>
        </p:spPr>
        <p:txBody>
          <a:bodyPr wrap="square">
            <a:spAutoFit/>
          </a:bodyPr>
          <a:lstStyle/>
          <a:p>
            <a:r>
              <a:rPr lang="en-US" sz="2800" dirty="0" smtClean="0">
                <a:solidFill>
                  <a:srgbClr val="FF6600"/>
                </a:solidFill>
              </a:rPr>
              <a:t>“I think we need to be careful to make this point in the proper context and with appropriate caveats. More specifically, while our judges are tougher than average on people who apply for asylum, there are plenty of judges who have higher relative denial rates than our folks</a:t>
            </a:r>
            <a:r>
              <a:rPr lang="is-IS" sz="2800" dirty="0" smtClean="0">
                <a:solidFill>
                  <a:srgbClr val="FF6600"/>
                </a:solidFill>
              </a:rPr>
              <a:t>….”</a:t>
            </a:r>
            <a:endParaRPr lang="en-US" sz="2800" dirty="0">
              <a:solidFill>
                <a:srgbClr val="FF6600"/>
              </a:solidFill>
            </a:endParaRPr>
          </a:p>
        </p:txBody>
      </p:sp>
    </p:spTree>
    <p:extLst>
      <p:ext uri="{BB962C8B-B14F-4D97-AF65-F5344CB8AC3E}">
        <p14:creationId xmlns:p14="http://schemas.microsoft.com/office/powerpoint/2010/main" val="7447092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sp>
        <p:nvSpPr>
          <p:cNvPr id="5" name="Rectangle 4"/>
          <p:cNvSpPr/>
          <p:nvPr/>
        </p:nvSpPr>
        <p:spPr>
          <a:xfrm>
            <a:off x="1781173" y="1641900"/>
            <a:ext cx="5076827" cy="3108544"/>
          </a:xfrm>
          <a:prstGeom prst="rect">
            <a:avLst/>
          </a:prstGeom>
        </p:spPr>
        <p:txBody>
          <a:bodyPr wrap="square">
            <a:spAutoFit/>
          </a:bodyPr>
          <a:lstStyle/>
          <a:p>
            <a:r>
              <a:rPr lang="en-US" sz="2800" dirty="0" smtClean="0">
                <a:solidFill>
                  <a:srgbClr val="FF6600"/>
                </a:solidFill>
              </a:rPr>
              <a:t>Only two of our 16 rank among the 50 judges with the highest relative denial rates. Six of our judges fall into place between 57 and 80 in the rankings, which is still well above average but not near the top.</a:t>
            </a:r>
            <a:endParaRPr lang="en-US" sz="2800" dirty="0">
              <a:solidFill>
                <a:srgbClr val="FF6600"/>
              </a:solidFill>
            </a:endParaRPr>
          </a:p>
        </p:txBody>
      </p:sp>
    </p:spTree>
    <p:extLst>
      <p:ext uri="{BB962C8B-B14F-4D97-AF65-F5344CB8AC3E}">
        <p14:creationId xmlns:p14="http://schemas.microsoft.com/office/powerpoint/2010/main" val="20504660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sp>
        <p:nvSpPr>
          <p:cNvPr id="4" name="Rectangle 3"/>
          <p:cNvSpPr/>
          <p:nvPr/>
        </p:nvSpPr>
        <p:spPr>
          <a:xfrm>
            <a:off x="2233242" y="1343651"/>
            <a:ext cx="4572000" cy="3970318"/>
          </a:xfrm>
          <a:prstGeom prst="rect">
            <a:avLst/>
          </a:prstGeom>
        </p:spPr>
        <p:txBody>
          <a:bodyPr>
            <a:spAutoFit/>
          </a:bodyPr>
          <a:lstStyle/>
          <a:p>
            <a:r>
              <a:rPr lang="en-US" sz="2800" dirty="0" smtClean="0">
                <a:solidFill>
                  <a:srgbClr val="FF6600"/>
                </a:solidFill>
              </a:rPr>
              <a:t> Also I think we’re going to have to ditch the 11 of 16 being above average as our best number – two of the 11 have differences that are not statistically significant, so I think it opens us up for criticism if we try to portray them as above average.</a:t>
            </a:r>
            <a:endParaRPr lang="en-US" sz="2800" dirty="0">
              <a:solidFill>
                <a:srgbClr val="FF6600"/>
              </a:solidFill>
            </a:endParaRPr>
          </a:p>
        </p:txBody>
      </p:sp>
    </p:spTree>
    <p:extLst>
      <p:ext uri="{BB962C8B-B14F-4D97-AF65-F5344CB8AC3E}">
        <p14:creationId xmlns:p14="http://schemas.microsoft.com/office/powerpoint/2010/main" val="37139786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sp>
        <p:nvSpPr>
          <p:cNvPr id="5" name="Rectangle 4"/>
          <p:cNvSpPr/>
          <p:nvPr/>
        </p:nvSpPr>
        <p:spPr>
          <a:xfrm>
            <a:off x="2286000" y="3105835"/>
            <a:ext cx="4572000" cy="1384995"/>
          </a:xfrm>
          <a:prstGeom prst="rect">
            <a:avLst/>
          </a:prstGeom>
        </p:spPr>
        <p:txBody>
          <a:bodyPr>
            <a:spAutoFit/>
          </a:bodyPr>
          <a:lstStyle/>
          <a:p>
            <a:r>
              <a:rPr lang="en-US" sz="2800" dirty="0" smtClean="0">
                <a:solidFill>
                  <a:srgbClr val="FF6600"/>
                </a:solidFill>
              </a:rPr>
              <a:t>In my opinion, this becomes more of a journalistic decision than a statistical one</a:t>
            </a:r>
            <a:r>
              <a:rPr lang="en-US" dirty="0" smtClean="0"/>
              <a:t>.</a:t>
            </a:r>
            <a:endParaRPr lang="en-US" dirty="0"/>
          </a:p>
        </p:txBody>
      </p:sp>
      <p:sp>
        <p:nvSpPr>
          <p:cNvPr id="7" name="TextBox 6"/>
          <p:cNvSpPr txBox="1"/>
          <p:nvPr/>
        </p:nvSpPr>
        <p:spPr>
          <a:xfrm>
            <a:off x="1843127" y="1648766"/>
            <a:ext cx="5420961" cy="369332"/>
          </a:xfrm>
          <a:prstGeom prst="rect">
            <a:avLst/>
          </a:prstGeom>
          <a:noFill/>
        </p:spPr>
        <p:txBody>
          <a:bodyPr wrap="square" rtlCol="0">
            <a:spAutoFit/>
          </a:bodyPr>
          <a:lstStyle/>
          <a:p>
            <a:r>
              <a:rPr lang="en-US" dirty="0" smtClean="0"/>
              <a:t>And finally he gets to the point</a:t>
            </a:r>
            <a:r>
              <a:rPr lang="is-IS" dirty="0" smtClean="0"/>
              <a:t>….</a:t>
            </a:r>
            <a:endParaRPr lang="en-US" dirty="0"/>
          </a:p>
        </p:txBody>
      </p:sp>
    </p:spTree>
    <p:extLst>
      <p:ext uri="{BB962C8B-B14F-4D97-AF65-F5344CB8AC3E}">
        <p14:creationId xmlns:p14="http://schemas.microsoft.com/office/powerpoint/2010/main" val="391310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sp>
        <p:nvSpPr>
          <p:cNvPr id="7" name="TextBox 6"/>
          <p:cNvSpPr txBox="1"/>
          <p:nvPr/>
        </p:nvSpPr>
        <p:spPr>
          <a:xfrm>
            <a:off x="2276804" y="1796788"/>
            <a:ext cx="4584584" cy="2862322"/>
          </a:xfrm>
          <a:prstGeom prst="rect">
            <a:avLst/>
          </a:prstGeom>
          <a:noFill/>
        </p:spPr>
        <p:txBody>
          <a:bodyPr wrap="square" rtlCol="0">
            <a:spAutoFit/>
          </a:bodyPr>
          <a:lstStyle/>
          <a:p>
            <a:r>
              <a:rPr lang="en-US" sz="3600" dirty="0" smtClean="0">
                <a:solidFill>
                  <a:schemeClr val="accent2"/>
                </a:solidFill>
              </a:rPr>
              <a:t>But before I begin, I should probably answer the question my mother always asks</a:t>
            </a:r>
            <a:r>
              <a:rPr lang="is-IS" sz="3600" dirty="0" smtClean="0">
                <a:solidFill>
                  <a:schemeClr val="accent2"/>
                </a:solidFill>
              </a:rPr>
              <a:t>…</a:t>
            </a:r>
            <a:endParaRPr lang="en-US" sz="3600" dirty="0">
              <a:solidFill>
                <a:schemeClr val="accent2"/>
              </a:solidFill>
            </a:endParaRPr>
          </a:p>
        </p:txBody>
      </p:sp>
    </p:spTree>
    <p:extLst>
      <p:ext uri="{BB962C8B-B14F-4D97-AF65-F5344CB8AC3E}">
        <p14:creationId xmlns:p14="http://schemas.microsoft.com/office/powerpoint/2010/main" val="748784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smtClean="0"/>
              <a:t>Behind The Boom</a:t>
            </a:r>
            <a:endParaRPr lang="en-US" dirty="0"/>
          </a:p>
        </p:txBody>
      </p:sp>
      <p:sp>
        <p:nvSpPr>
          <p:cNvPr id="6" name="Subtitle 5"/>
          <p:cNvSpPr>
            <a:spLocks noGrp="1"/>
          </p:cNvSpPr>
          <p:nvPr>
            <p:ph type="subTitle" idx="1"/>
          </p:nvPr>
        </p:nvSpPr>
        <p:spPr>
          <a:xfrm>
            <a:off x="762000" y="1623195"/>
            <a:ext cx="6858000" cy="4091805"/>
          </a:xfrm>
        </p:spPr>
        <p:txBody>
          <a:bodyPr/>
          <a:lstStyle/>
          <a:p>
            <a:pPr marL="457200" indent="-457200" algn="l">
              <a:buFont typeface="Arial"/>
              <a:buChar char="•"/>
            </a:pPr>
            <a:r>
              <a:rPr lang="en-US" dirty="0"/>
              <a:t> </a:t>
            </a:r>
            <a:r>
              <a:rPr lang="en-US" sz="2400" dirty="0"/>
              <a:t>Many stories about the economic benefits of the North Dakota oil boom</a:t>
            </a:r>
            <a:endParaRPr lang="en-US" sz="2400" dirty="0">
              <a:latin typeface="Courier"/>
              <a:cs typeface="Courier"/>
            </a:endParaRP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--NICAR 2015</a:t>
            </a:r>
            <a:endParaRPr lang="en-US" sz="1200" dirty="0"/>
          </a:p>
        </p:txBody>
      </p:sp>
    </p:spTree>
    <p:extLst>
      <p:ext uri="{BB962C8B-B14F-4D97-AF65-F5344CB8AC3E}">
        <p14:creationId xmlns:p14="http://schemas.microsoft.com/office/powerpoint/2010/main" val="364328709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smtClean="0"/>
              <a:t>Behind The Boom</a:t>
            </a:r>
            <a:endParaRPr lang="en-US" dirty="0"/>
          </a:p>
        </p:txBody>
      </p:sp>
      <p:sp>
        <p:nvSpPr>
          <p:cNvPr id="6" name="Subtitle 5"/>
          <p:cNvSpPr>
            <a:spLocks noGrp="1"/>
          </p:cNvSpPr>
          <p:nvPr>
            <p:ph type="subTitle" idx="1"/>
          </p:nvPr>
        </p:nvSpPr>
        <p:spPr>
          <a:xfrm>
            <a:off x="762000" y="1623195"/>
            <a:ext cx="6858000" cy="4091805"/>
          </a:xfrm>
        </p:spPr>
        <p:txBody>
          <a:bodyPr>
            <a:normAutofit/>
          </a:bodyPr>
          <a:lstStyle/>
          <a:p>
            <a:pPr marL="457200" indent="-457200" algn="l">
              <a:buFont typeface="Arial"/>
              <a:buChar char="•"/>
            </a:pPr>
            <a:r>
              <a:rPr lang="en-US" sz="2400" dirty="0"/>
              <a:t> Many stories about the economic benefits of the North Dakota oil </a:t>
            </a:r>
            <a:r>
              <a:rPr lang="en-US" sz="2400" dirty="0" smtClean="0"/>
              <a:t>boom</a:t>
            </a:r>
          </a:p>
          <a:p>
            <a:pPr marL="342900" indent="-342900" algn="l">
              <a:buFont typeface="Arial"/>
              <a:buChar char="•"/>
            </a:pPr>
            <a:r>
              <a:rPr lang="en-US" sz="2400" dirty="0"/>
              <a:t>Fewer stories about the environmental issues, and those usually about individual spills or incomplete.</a:t>
            </a:r>
            <a:endParaRPr lang="en-US" sz="2400" dirty="0">
              <a:latin typeface="Courier"/>
              <a:cs typeface="Courier"/>
            </a:endParaRP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--NICAR 2015</a:t>
            </a:r>
            <a:endParaRPr lang="en-US" sz="1200" dirty="0"/>
          </a:p>
        </p:txBody>
      </p:sp>
    </p:spTree>
    <p:extLst>
      <p:ext uri="{BB962C8B-B14F-4D97-AF65-F5344CB8AC3E}">
        <p14:creationId xmlns:p14="http://schemas.microsoft.com/office/powerpoint/2010/main" val="2933054652"/>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smtClean="0"/>
              <a:t>Behind The Boom</a:t>
            </a:r>
            <a:endParaRPr lang="en-US" dirty="0"/>
          </a:p>
        </p:txBody>
      </p:sp>
      <p:sp>
        <p:nvSpPr>
          <p:cNvPr id="6" name="Subtitle 5"/>
          <p:cNvSpPr>
            <a:spLocks noGrp="1"/>
          </p:cNvSpPr>
          <p:nvPr>
            <p:ph type="subTitle" idx="1"/>
          </p:nvPr>
        </p:nvSpPr>
        <p:spPr>
          <a:xfrm>
            <a:off x="762000" y="1623195"/>
            <a:ext cx="6858000" cy="4091805"/>
          </a:xfrm>
        </p:spPr>
        <p:txBody>
          <a:bodyPr>
            <a:normAutofit/>
          </a:bodyPr>
          <a:lstStyle/>
          <a:p>
            <a:pPr marL="457200" indent="-457200" algn="l">
              <a:buFont typeface="Arial"/>
              <a:buChar char="•"/>
            </a:pPr>
            <a:r>
              <a:rPr lang="en-US" sz="2400" dirty="0"/>
              <a:t> Many stories about the economic benefits of the North Dakota oil </a:t>
            </a:r>
            <a:r>
              <a:rPr lang="en-US" sz="2400" dirty="0" smtClean="0"/>
              <a:t>boom</a:t>
            </a:r>
          </a:p>
          <a:p>
            <a:pPr marL="342900" indent="-342900" algn="l">
              <a:buFont typeface="Arial"/>
              <a:buChar char="•"/>
            </a:pPr>
            <a:r>
              <a:rPr lang="en-US" sz="2400" dirty="0"/>
              <a:t>Fewer stories about the environmental issues, and those usually about individual spills or incomplete</a:t>
            </a:r>
            <a:r>
              <a:rPr lang="en-US" sz="2400" dirty="0" smtClean="0"/>
              <a:t>.</a:t>
            </a:r>
          </a:p>
          <a:p>
            <a:pPr marL="342900" indent="-342900" algn="l">
              <a:buFont typeface="Arial"/>
              <a:buChar char="•"/>
            </a:pPr>
            <a:r>
              <a:rPr lang="en-US" sz="2400" dirty="0"/>
              <a:t> Times sends correspondent to size up the situation, hoping for quick turnaround story.</a:t>
            </a:r>
            <a:endParaRPr lang="en-US" sz="2400" dirty="0">
              <a:latin typeface="Courier"/>
              <a:cs typeface="Courier"/>
            </a:endParaRP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--NICAR 2015</a:t>
            </a:r>
            <a:endParaRPr lang="en-US" sz="1200" dirty="0"/>
          </a:p>
        </p:txBody>
      </p:sp>
    </p:spTree>
    <p:extLst>
      <p:ext uri="{BB962C8B-B14F-4D97-AF65-F5344CB8AC3E}">
        <p14:creationId xmlns:p14="http://schemas.microsoft.com/office/powerpoint/2010/main" val="364715622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smtClean="0"/>
              <a:t>Behind The Boom</a:t>
            </a:r>
            <a:endParaRPr lang="en-US" dirty="0"/>
          </a:p>
        </p:txBody>
      </p:sp>
      <p:sp>
        <p:nvSpPr>
          <p:cNvPr id="6" name="Subtitle 5"/>
          <p:cNvSpPr>
            <a:spLocks noGrp="1"/>
          </p:cNvSpPr>
          <p:nvPr>
            <p:ph type="subTitle" idx="1"/>
          </p:nvPr>
        </p:nvSpPr>
        <p:spPr>
          <a:xfrm>
            <a:off x="762000" y="1623195"/>
            <a:ext cx="6858000" cy="4091805"/>
          </a:xfrm>
        </p:spPr>
        <p:txBody>
          <a:bodyPr>
            <a:normAutofit/>
          </a:bodyPr>
          <a:lstStyle/>
          <a:p>
            <a:pPr marL="457200" indent="-457200" algn="l">
              <a:buFont typeface="Arial"/>
              <a:buChar char="•"/>
            </a:pPr>
            <a:r>
              <a:rPr lang="en-US" sz="2400" dirty="0"/>
              <a:t> Many stories about the economic benefits of the North Dakota oil </a:t>
            </a:r>
            <a:r>
              <a:rPr lang="en-US" sz="2400" dirty="0" smtClean="0"/>
              <a:t>boom</a:t>
            </a:r>
          </a:p>
          <a:p>
            <a:pPr marL="342900" indent="-342900" algn="l">
              <a:buFont typeface="Arial"/>
              <a:buChar char="•"/>
            </a:pPr>
            <a:r>
              <a:rPr lang="en-US" sz="2400" dirty="0"/>
              <a:t>Fewer stories about the environmental issues, and those usually about individual spills or incomplete</a:t>
            </a:r>
            <a:r>
              <a:rPr lang="en-US" sz="2400" dirty="0" smtClean="0"/>
              <a:t>.</a:t>
            </a:r>
          </a:p>
          <a:p>
            <a:pPr marL="342900" indent="-342900" algn="l">
              <a:buFont typeface="Arial"/>
              <a:buChar char="•"/>
            </a:pPr>
            <a:r>
              <a:rPr lang="en-US" sz="2400" dirty="0"/>
              <a:t> Times sends correspondent to size up the situation, hoping for quick turnaround story</a:t>
            </a:r>
            <a:r>
              <a:rPr lang="en-US" sz="2400" dirty="0" smtClean="0"/>
              <a:t>.</a:t>
            </a:r>
          </a:p>
          <a:p>
            <a:pPr marL="342900" indent="-342900" algn="l">
              <a:buFont typeface="Arial"/>
              <a:buChar char="•"/>
            </a:pPr>
            <a:r>
              <a:rPr lang="en-US" sz="2400" dirty="0"/>
              <a:t>Once she realizes extent of the issue, and how difficult it will be to document, a project is born.</a:t>
            </a:r>
            <a:endParaRPr lang="en-US" sz="2400" dirty="0">
              <a:latin typeface="Courier"/>
              <a:cs typeface="Courier"/>
            </a:endParaRP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--NICAR 2015</a:t>
            </a:r>
            <a:endParaRPr lang="en-US" sz="1200" dirty="0"/>
          </a:p>
        </p:txBody>
      </p:sp>
    </p:spTree>
    <p:extLst>
      <p:ext uri="{BB962C8B-B14F-4D97-AF65-F5344CB8AC3E}">
        <p14:creationId xmlns:p14="http://schemas.microsoft.com/office/powerpoint/2010/main" val="259698554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smtClean="0"/>
              <a:t>Behind The Boom</a:t>
            </a:r>
            <a:endParaRPr lang="en-US" dirty="0"/>
          </a:p>
        </p:txBody>
      </p:sp>
      <p:sp>
        <p:nvSpPr>
          <p:cNvPr id="6" name="Subtitle 5"/>
          <p:cNvSpPr>
            <a:spLocks noGrp="1"/>
          </p:cNvSpPr>
          <p:nvPr>
            <p:ph type="subTitle" idx="1"/>
          </p:nvPr>
        </p:nvSpPr>
        <p:spPr>
          <a:xfrm>
            <a:off x="762000" y="1623195"/>
            <a:ext cx="6858000" cy="4091805"/>
          </a:xfrm>
        </p:spPr>
        <p:txBody>
          <a:bodyPr>
            <a:normAutofit/>
          </a:bodyPr>
          <a:lstStyle/>
          <a:p>
            <a:pPr marL="457200" indent="-457200" algn="l">
              <a:buFont typeface="Arial"/>
              <a:buChar char="•"/>
            </a:pPr>
            <a:r>
              <a:rPr lang="en-US" sz="2400" dirty="0"/>
              <a:t> There </a:t>
            </a:r>
            <a:r>
              <a:rPr lang="en-US" sz="2400" dirty="0" smtClean="0"/>
              <a:t>were no </a:t>
            </a:r>
            <a:r>
              <a:rPr lang="en-US" sz="2400" dirty="0"/>
              <a:t>official stats on oil spills — the Feds regulate pipelines, everything else is left to the states</a:t>
            </a:r>
            <a:r>
              <a:rPr lang="en-US" sz="2400" dirty="0" smtClean="0"/>
              <a:t>.</a:t>
            </a:r>
          </a:p>
          <a:p>
            <a:pPr marL="457200" indent="-457200" algn="l">
              <a:buFont typeface="Arial"/>
              <a:buChar char="•"/>
            </a:pPr>
            <a:endParaRPr lang="en-US" sz="2400" dirty="0">
              <a:latin typeface="Courier"/>
              <a:cs typeface="Courier"/>
            </a:endParaRP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--NICAR 2015</a:t>
            </a:r>
            <a:endParaRPr lang="en-US" sz="1200" dirty="0"/>
          </a:p>
        </p:txBody>
      </p:sp>
    </p:spTree>
    <p:extLst>
      <p:ext uri="{BB962C8B-B14F-4D97-AF65-F5344CB8AC3E}">
        <p14:creationId xmlns:p14="http://schemas.microsoft.com/office/powerpoint/2010/main" val="29915435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smtClean="0"/>
              <a:t>Behind The Boom</a:t>
            </a:r>
            <a:endParaRPr lang="en-US" dirty="0"/>
          </a:p>
        </p:txBody>
      </p:sp>
      <p:sp>
        <p:nvSpPr>
          <p:cNvPr id="6" name="Subtitle 5"/>
          <p:cNvSpPr>
            <a:spLocks noGrp="1"/>
          </p:cNvSpPr>
          <p:nvPr>
            <p:ph type="subTitle" idx="1"/>
          </p:nvPr>
        </p:nvSpPr>
        <p:spPr>
          <a:xfrm>
            <a:off x="762000" y="1623195"/>
            <a:ext cx="6858000" cy="4091805"/>
          </a:xfrm>
        </p:spPr>
        <p:txBody>
          <a:bodyPr>
            <a:normAutofit/>
          </a:bodyPr>
          <a:lstStyle/>
          <a:p>
            <a:pPr marL="457200" indent="-457200" algn="l">
              <a:buFont typeface="Arial"/>
              <a:buChar char="•"/>
            </a:pPr>
            <a:r>
              <a:rPr lang="en-US" sz="2400" dirty="0"/>
              <a:t> There </a:t>
            </a:r>
            <a:r>
              <a:rPr lang="en-US" sz="2400" dirty="0" smtClean="0"/>
              <a:t>were no </a:t>
            </a:r>
            <a:r>
              <a:rPr lang="en-US" sz="2400" dirty="0"/>
              <a:t>official stats on oil spills — the Feds regulate pipelines, everything else is left to the states</a:t>
            </a:r>
            <a:r>
              <a:rPr lang="en-US" sz="2400" dirty="0" smtClean="0"/>
              <a:t>.</a:t>
            </a:r>
          </a:p>
          <a:p>
            <a:pPr marL="457200" indent="-457200" algn="l">
              <a:buFont typeface="Arial"/>
              <a:buChar char="•"/>
            </a:pPr>
            <a:r>
              <a:rPr lang="en-US" sz="2400" dirty="0"/>
              <a:t>North Dakota has lots of public info on oil production, but it’s mostly in </a:t>
            </a:r>
            <a:r>
              <a:rPr lang="en-US" sz="2400" dirty="0" smtClean="0"/>
              <a:t>PDFs</a:t>
            </a:r>
          </a:p>
          <a:p>
            <a:pPr marL="457200" indent="-457200" algn="l">
              <a:buFont typeface="Arial"/>
              <a:buChar char="•"/>
            </a:pPr>
            <a:endParaRPr lang="en-US" sz="2400" dirty="0" smtClean="0"/>
          </a:p>
          <a:p>
            <a:pPr marL="457200" indent="-457200" algn="l">
              <a:buFont typeface="Arial"/>
              <a:buChar char="•"/>
            </a:pPr>
            <a:endParaRPr lang="en-US" sz="2400" dirty="0" smtClean="0"/>
          </a:p>
          <a:p>
            <a:pPr marL="457200" indent="-457200" algn="l">
              <a:buFont typeface="Arial"/>
              <a:buChar char="•"/>
            </a:pPr>
            <a:endParaRPr lang="en-US" sz="2400" dirty="0">
              <a:latin typeface="Courier"/>
              <a:cs typeface="Courier"/>
            </a:endParaRP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--NICAR 2015</a:t>
            </a:r>
            <a:endParaRPr lang="en-US" sz="1200" dirty="0"/>
          </a:p>
        </p:txBody>
      </p:sp>
    </p:spTree>
    <p:extLst>
      <p:ext uri="{BB962C8B-B14F-4D97-AF65-F5344CB8AC3E}">
        <p14:creationId xmlns:p14="http://schemas.microsoft.com/office/powerpoint/2010/main" val="369961682"/>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smtClean="0"/>
              <a:t>Behind The Boom</a:t>
            </a:r>
            <a:endParaRPr lang="en-US" dirty="0"/>
          </a:p>
        </p:txBody>
      </p:sp>
      <p:sp>
        <p:nvSpPr>
          <p:cNvPr id="6" name="Subtitle 5"/>
          <p:cNvSpPr>
            <a:spLocks noGrp="1"/>
          </p:cNvSpPr>
          <p:nvPr>
            <p:ph type="subTitle" idx="1"/>
          </p:nvPr>
        </p:nvSpPr>
        <p:spPr>
          <a:xfrm>
            <a:off x="762000" y="1623195"/>
            <a:ext cx="6858000" cy="4091805"/>
          </a:xfrm>
        </p:spPr>
        <p:txBody>
          <a:bodyPr>
            <a:normAutofit/>
          </a:bodyPr>
          <a:lstStyle/>
          <a:p>
            <a:pPr marL="457200" indent="-457200" algn="l">
              <a:buFont typeface="Arial"/>
              <a:buChar char="•"/>
            </a:pPr>
            <a:r>
              <a:rPr lang="en-US" sz="2400" dirty="0"/>
              <a:t> There </a:t>
            </a:r>
            <a:r>
              <a:rPr lang="en-US" sz="2400" dirty="0" smtClean="0"/>
              <a:t>were no </a:t>
            </a:r>
            <a:r>
              <a:rPr lang="en-US" sz="2400" dirty="0"/>
              <a:t>official stats on oil spills — the Feds regulate pipelines, everything else is left to the states</a:t>
            </a:r>
            <a:r>
              <a:rPr lang="en-US" sz="2400" dirty="0" smtClean="0"/>
              <a:t>.</a:t>
            </a:r>
          </a:p>
          <a:p>
            <a:pPr marL="457200" indent="-457200" algn="l">
              <a:buFont typeface="Arial"/>
              <a:buChar char="•"/>
            </a:pPr>
            <a:r>
              <a:rPr lang="en-US" sz="2400" dirty="0"/>
              <a:t>North Dakota has lots of public info on oil production, but it’s mostly in </a:t>
            </a:r>
            <a:r>
              <a:rPr lang="en-US" sz="2400" dirty="0" smtClean="0"/>
              <a:t>PDFs</a:t>
            </a:r>
          </a:p>
          <a:p>
            <a:pPr marL="457200" indent="-457200" algn="l">
              <a:buFont typeface="Arial"/>
              <a:buChar char="•"/>
            </a:pPr>
            <a:r>
              <a:rPr lang="en-US" sz="2400" dirty="0"/>
              <a:t>Spills were recently posted online, but the format isn’t very </a:t>
            </a:r>
            <a:r>
              <a:rPr lang="en-US" sz="2400" dirty="0" smtClean="0"/>
              <a:t>analyze-able– it’s not searchable, you have to read incidents one at a time.</a:t>
            </a:r>
          </a:p>
          <a:p>
            <a:pPr marL="457200" indent="-457200" algn="l">
              <a:buFont typeface="Arial"/>
              <a:buChar char="•"/>
            </a:pPr>
            <a:endParaRPr lang="en-US" sz="2400" dirty="0" smtClean="0"/>
          </a:p>
          <a:p>
            <a:pPr marL="457200" indent="-457200" algn="l">
              <a:buFont typeface="Arial"/>
              <a:buChar char="•"/>
            </a:pPr>
            <a:endParaRPr lang="en-US" sz="2400" dirty="0" smtClean="0"/>
          </a:p>
          <a:p>
            <a:pPr marL="457200" indent="-457200" algn="l">
              <a:buFont typeface="Arial"/>
              <a:buChar char="•"/>
            </a:pPr>
            <a:endParaRPr lang="en-US" sz="2400" dirty="0" smtClean="0"/>
          </a:p>
          <a:p>
            <a:pPr marL="457200" indent="-457200" algn="l">
              <a:buFont typeface="Arial"/>
              <a:buChar char="•"/>
            </a:pPr>
            <a:endParaRPr lang="en-US" sz="2400" dirty="0">
              <a:latin typeface="Courier"/>
              <a:cs typeface="Courier"/>
            </a:endParaRP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--NICAR 2015</a:t>
            </a:r>
            <a:endParaRPr lang="en-US" sz="1200" dirty="0"/>
          </a:p>
        </p:txBody>
      </p:sp>
    </p:spTree>
    <p:extLst>
      <p:ext uri="{BB962C8B-B14F-4D97-AF65-F5344CB8AC3E}">
        <p14:creationId xmlns:p14="http://schemas.microsoft.com/office/powerpoint/2010/main" val="2893284256"/>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smtClean="0"/>
              <a:t>Behind The Boom</a:t>
            </a:r>
            <a:endParaRPr lang="en-US" dirty="0"/>
          </a:p>
        </p:txBody>
      </p:sp>
      <p:sp>
        <p:nvSpPr>
          <p:cNvPr id="6" name="Subtitle 5"/>
          <p:cNvSpPr>
            <a:spLocks noGrp="1"/>
          </p:cNvSpPr>
          <p:nvPr>
            <p:ph type="subTitle" idx="1"/>
          </p:nvPr>
        </p:nvSpPr>
        <p:spPr>
          <a:xfrm>
            <a:off x="762000" y="1623195"/>
            <a:ext cx="6858000" cy="4091805"/>
          </a:xfrm>
        </p:spPr>
        <p:txBody>
          <a:bodyPr>
            <a:normAutofit/>
          </a:bodyPr>
          <a:lstStyle/>
          <a:p>
            <a:pPr marL="457200" indent="-457200" algn="l">
              <a:buFont typeface="Arial"/>
              <a:buChar char="•"/>
            </a:pPr>
            <a:endParaRPr lang="en-US" sz="2400" dirty="0" smtClean="0"/>
          </a:p>
          <a:p>
            <a:pPr marL="457200" indent="-457200" algn="l">
              <a:buFont typeface="Arial"/>
              <a:buChar char="•"/>
            </a:pPr>
            <a:endParaRPr lang="en-US" sz="2400" dirty="0" smtClean="0"/>
          </a:p>
          <a:p>
            <a:pPr marL="457200" indent="-457200" algn="l">
              <a:buFont typeface="Arial"/>
              <a:buChar char="•"/>
            </a:pPr>
            <a:endParaRPr lang="en-US" sz="2400" dirty="0" smtClean="0"/>
          </a:p>
          <a:p>
            <a:pPr marL="457200" indent="-457200" algn="l">
              <a:buFont typeface="Arial"/>
              <a:buChar char="•"/>
            </a:pPr>
            <a:endParaRPr lang="en-US" sz="2400" dirty="0">
              <a:latin typeface="Courier"/>
              <a:cs typeface="Courier"/>
            </a:endParaRP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--NICAR 2015</a:t>
            </a:r>
            <a:endParaRPr lang="en-US" sz="1200" dirty="0"/>
          </a:p>
        </p:txBody>
      </p:sp>
      <p:pic>
        <p:nvPicPr>
          <p:cNvPr id="4" name="Picture 3" descr="Screenshot 2015-03-03 18.02.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5836" y="1098044"/>
            <a:ext cx="3565076" cy="4115277"/>
          </a:xfrm>
          <a:prstGeom prst="rect">
            <a:avLst/>
          </a:prstGeom>
        </p:spPr>
      </p:pic>
      <p:sp>
        <p:nvSpPr>
          <p:cNvPr id="7" name="TextBox 6"/>
          <p:cNvSpPr txBox="1"/>
          <p:nvPr/>
        </p:nvSpPr>
        <p:spPr>
          <a:xfrm>
            <a:off x="886132" y="1441780"/>
            <a:ext cx="3420297" cy="3416320"/>
          </a:xfrm>
          <a:prstGeom prst="rect">
            <a:avLst/>
          </a:prstGeom>
          <a:noFill/>
        </p:spPr>
        <p:txBody>
          <a:bodyPr wrap="square" rtlCol="0">
            <a:spAutoFit/>
          </a:bodyPr>
          <a:lstStyle/>
          <a:p>
            <a:r>
              <a:rPr lang="en-US" sz="2400" dirty="0"/>
              <a:t>Over the summer, speaking to farmers in the town of Antler, Lynn D. Helms, the director of the Department of Mineral Resources, announced “a little bit of good news”: The spill rate per well was “steady or down.”</a:t>
            </a:r>
          </a:p>
        </p:txBody>
      </p:sp>
    </p:spTree>
    <p:extLst>
      <p:ext uri="{BB962C8B-B14F-4D97-AF65-F5344CB8AC3E}">
        <p14:creationId xmlns:p14="http://schemas.microsoft.com/office/powerpoint/2010/main" val="1639596885"/>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smtClean="0"/>
              <a:t>Behind The Boom</a:t>
            </a:r>
            <a:endParaRPr lang="en-US" dirty="0"/>
          </a:p>
        </p:txBody>
      </p:sp>
      <p:sp>
        <p:nvSpPr>
          <p:cNvPr id="6" name="Subtitle 5"/>
          <p:cNvSpPr>
            <a:spLocks noGrp="1"/>
          </p:cNvSpPr>
          <p:nvPr>
            <p:ph type="subTitle" idx="1"/>
          </p:nvPr>
        </p:nvSpPr>
        <p:spPr>
          <a:xfrm>
            <a:off x="762000" y="1623195"/>
            <a:ext cx="6858000" cy="4091805"/>
          </a:xfrm>
        </p:spPr>
        <p:txBody>
          <a:bodyPr>
            <a:normAutofit/>
          </a:bodyPr>
          <a:lstStyle/>
          <a:p>
            <a:pPr marL="457200" indent="-457200" algn="l">
              <a:buFont typeface="Arial"/>
              <a:buChar char="•"/>
            </a:pPr>
            <a:endParaRPr lang="en-US" sz="2400" dirty="0" smtClean="0"/>
          </a:p>
          <a:p>
            <a:pPr marL="457200" indent="-457200" algn="l">
              <a:buFont typeface="Arial"/>
              <a:buChar char="•"/>
            </a:pPr>
            <a:endParaRPr lang="en-US" sz="2400" dirty="0" smtClean="0"/>
          </a:p>
          <a:p>
            <a:pPr marL="457200" indent="-457200" algn="l">
              <a:buFont typeface="Arial"/>
              <a:buChar char="•"/>
            </a:pPr>
            <a:endParaRPr lang="en-US" sz="2400" dirty="0" smtClean="0"/>
          </a:p>
          <a:p>
            <a:pPr marL="457200" indent="-457200" algn="l">
              <a:buFont typeface="Arial"/>
              <a:buChar char="•"/>
            </a:pPr>
            <a:endParaRPr lang="en-US" sz="2400" dirty="0">
              <a:latin typeface="Courier"/>
              <a:cs typeface="Courier"/>
            </a:endParaRP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--NICAR 2015</a:t>
            </a:r>
            <a:endParaRPr lang="en-US" sz="1200" dirty="0"/>
          </a:p>
        </p:txBody>
      </p:sp>
      <p:pic>
        <p:nvPicPr>
          <p:cNvPr id="8" name="Picture 7" descr="Screenshot 2015-03-03 11.48.5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332" y="1050303"/>
            <a:ext cx="8485145" cy="5166912"/>
          </a:xfrm>
          <a:prstGeom prst="rect">
            <a:avLst/>
          </a:prstGeom>
        </p:spPr>
      </p:pic>
    </p:spTree>
    <p:extLst>
      <p:ext uri="{BB962C8B-B14F-4D97-AF65-F5344CB8AC3E}">
        <p14:creationId xmlns:p14="http://schemas.microsoft.com/office/powerpoint/2010/main" val="2638926447"/>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smtClean="0"/>
              <a:t>Behind The Boom</a:t>
            </a:r>
            <a:endParaRPr lang="en-US" dirty="0"/>
          </a:p>
        </p:txBody>
      </p:sp>
      <p:sp>
        <p:nvSpPr>
          <p:cNvPr id="6" name="Subtitle 5"/>
          <p:cNvSpPr>
            <a:spLocks noGrp="1"/>
          </p:cNvSpPr>
          <p:nvPr>
            <p:ph type="subTitle" idx="1"/>
          </p:nvPr>
        </p:nvSpPr>
        <p:spPr>
          <a:xfrm>
            <a:off x="762000" y="1623195"/>
            <a:ext cx="6858000" cy="4091805"/>
          </a:xfrm>
        </p:spPr>
        <p:txBody>
          <a:bodyPr>
            <a:normAutofit/>
          </a:bodyPr>
          <a:lstStyle/>
          <a:p>
            <a:r>
              <a:rPr lang="en-US" sz="2400" dirty="0" smtClean="0">
                <a:solidFill>
                  <a:srgbClr val="FF0000"/>
                </a:solidFill>
              </a:rPr>
              <a:t>Creating Our Own Database</a:t>
            </a:r>
          </a:p>
          <a:p>
            <a:pPr algn="l"/>
            <a:r>
              <a:rPr lang="en-US" sz="2000" dirty="0" smtClean="0">
                <a:solidFill>
                  <a:schemeClr val="tx1"/>
                </a:solidFill>
              </a:rPr>
              <a:t>1) </a:t>
            </a:r>
            <a:r>
              <a:rPr lang="en-US" sz="2000" dirty="0">
                <a:solidFill>
                  <a:schemeClr val="tx1"/>
                </a:solidFill>
              </a:rPr>
              <a:t>Downloading the incident records required a scraper. In this case we used a browser emulator to go through the site and download the pages</a:t>
            </a:r>
            <a:endParaRPr lang="en-US" sz="2000" dirty="0" smtClean="0">
              <a:solidFill>
                <a:schemeClr val="tx1"/>
              </a:solidFill>
            </a:endParaRPr>
          </a:p>
          <a:p>
            <a:pPr marL="457200" indent="-457200" algn="l">
              <a:buFont typeface="Arial"/>
              <a:buChar char="•"/>
            </a:pPr>
            <a:endParaRPr lang="en-US" sz="2400" dirty="0" smtClean="0"/>
          </a:p>
          <a:p>
            <a:pPr marL="457200" indent="-457200" algn="l">
              <a:buFont typeface="Arial"/>
              <a:buChar char="•"/>
            </a:pPr>
            <a:endParaRPr lang="en-US" sz="2400" dirty="0" smtClean="0"/>
          </a:p>
          <a:p>
            <a:pPr marL="457200" indent="-457200" algn="l">
              <a:buFont typeface="Arial"/>
              <a:buChar char="•"/>
            </a:pPr>
            <a:endParaRPr lang="en-US" sz="2400" dirty="0">
              <a:latin typeface="Courier"/>
              <a:cs typeface="Courier"/>
            </a:endParaRP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--NICAR 2015</a:t>
            </a:r>
            <a:endParaRPr lang="en-US" sz="1200" dirty="0"/>
          </a:p>
        </p:txBody>
      </p:sp>
    </p:spTree>
    <p:extLst>
      <p:ext uri="{BB962C8B-B14F-4D97-AF65-F5344CB8AC3E}">
        <p14:creationId xmlns:p14="http://schemas.microsoft.com/office/powerpoint/2010/main" val="211494495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sp>
        <p:nvSpPr>
          <p:cNvPr id="7" name="TextBox 6"/>
          <p:cNvSpPr txBox="1"/>
          <p:nvPr/>
        </p:nvSpPr>
        <p:spPr>
          <a:xfrm>
            <a:off x="2276804" y="1796788"/>
            <a:ext cx="4584584" cy="1200329"/>
          </a:xfrm>
          <a:prstGeom prst="rect">
            <a:avLst/>
          </a:prstGeom>
          <a:noFill/>
        </p:spPr>
        <p:txBody>
          <a:bodyPr wrap="square" rtlCol="0">
            <a:spAutoFit/>
          </a:bodyPr>
          <a:lstStyle/>
          <a:p>
            <a:r>
              <a:rPr lang="en-US" sz="3600" dirty="0" smtClean="0">
                <a:solidFill>
                  <a:schemeClr val="accent2"/>
                </a:solidFill>
              </a:rPr>
              <a:t>What is it that you actually DO for a living?</a:t>
            </a:r>
            <a:endParaRPr lang="en-US" sz="3600" dirty="0">
              <a:solidFill>
                <a:schemeClr val="accent2"/>
              </a:solidFill>
            </a:endParaRPr>
          </a:p>
        </p:txBody>
      </p:sp>
      <p:pic>
        <p:nvPicPr>
          <p:cNvPr id="4" name="Picture 3" descr="Screenshot 2017-05-07 19.48.5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6584" y="2997117"/>
            <a:ext cx="2235200" cy="2552700"/>
          </a:xfrm>
          <a:prstGeom prst="rect">
            <a:avLst/>
          </a:prstGeom>
        </p:spPr>
      </p:pic>
    </p:spTree>
    <p:extLst>
      <p:ext uri="{BB962C8B-B14F-4D97-AF65-F5344CB8AC3E}">
        <p14:creationId xmlns:p14="http://schemas.microsoft.com/office/powerpoint/2010/main" val="12562583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smtClean="0"/>
              <a:t>Behind The Boom</a:t>
            </a:r>
            <a:endParaRPr lang="en-US" dirty="0"/>
          </a:p>
        </p:txBody>
      </p:sp>
      <p:sp>
        <p:nvSpPr>
          <p:cNvPr id="6" name="Subtitle 5"/>
          <p:cNvSpPr>
            <a:spLocks noGrp="1"/>
          </p:cNvSpPr>
          <p:nvPr>
            <p:ph type="subTitle" idx="1"/>
          </p:nvPr>
        </p:nvSpPr>
        <p:spPr>
          <a:xfrm>
            <a:off x="952973" y="1623195"/>
            <a:ext cx="6858000" cy="4091805"/>
          </a:xfrm>
        </p:spPr>
        <p:txBody>
          <a:bodyPr>
            <a:normAutofit/>
          </a:bodyPr>
          <a:lstStyle/>
          <a:p>
            <a:r>
              <a:rPr lang="en-US" sz="2400" dirty="0" smtClean="0">
                <a:solidFill>
                  <a:srgbClr val="FF0000"/>
                </a:solidFill>
              </a:rPr>
              <a:t>Creating Our Own Database</a:t>
            </a:r>
          </a:p>
          <a:p>
            <a:pPr algn="l"/>
            <a:r>
              <a:rPr lang="en-US" sz="2000" dirty="0" smtClean="0">
                <a:solidFill>
                  <a:schemeClr val="tx1"/>
                </a:solidFill>
              </a:rPr>
              <a:t>1) </a:t>
            </a:r>
            <a:r>
              <a:rPr lang="en-US" sz="2000" dirty="0">
                <a:solidFill>
                  <a:schemeClr val="tx1"/>
                </a:solidFill>
              </a:rPr>
              <a:t>Downloading the incident records required a scraper. In this case we used a browser emulator to go through the site and download the pages</a:t>
            </a:r>
            <a:endParaRPr lang="en-US" sz="2000" dirty="0" smtClean="0">
              <a:solidFill>
                <a:schemeClr val="tx1"/>
              </a:solidFill>
            </a:endParaRPr>
          </a:p>
          <a:p>
            <a:pPr marL="457200" indent="-457200" algn="l">
              <a:buFont typeface="Arial"/>
              <a:buChar char="•"/>
            </a:pPr>
            <a:endParaRPr lang="en-US" sz="2400" dirty="0" smtClean="0"/>
          </a:p>
          <a:p>
            <a:pPr algn="l"/>
            <a:r>
              <a:rPr lang="en-US" sz="1600" dirty="0" smtClean="0">
                <a:latin typeface="Courier"/>
                <a:cs typeface="Courier"/>
              </a:rPr>
              <a:t>browser =  </a:t>
            </a:r>
            <a:r>
              <a:rPr lang="en-US" sz="1600" dirty="0" err="1" smtClean="0">
                <a:latin typeface="Courier"/>
                <a:cs typeface="Courier"/>
              </a:rPr>
              <a:t>Watir</a:t>
            </a:r>
            <a:r>
              <a:rPr lang="en-US" sz="1600" dirty="0" smtClean="0">
                <a:latin typeface="Courier"/>
                <a:cs typeface="Courier"/>
              </a:rPr>
              <a:t>::</a:t>
            </a:r>
            <a:r>
              <a:rPr lang="en-US" sz="1600" dirty="0" err="1" smtClean="0">
                <a:latin typeface="Courier"/>
                <a:cs typeface="Courier"/>
              </a:rPr>
              <a:t>Browser.new</a:t>
            </a:r>
            <a:r>
              <a:rPr lang="en-US" sz="1600" dirty="0" smtClean="0">
                <a:latin typeface="Courier"/>
                <a:cs typeface="Courier"/>
              </a:rPr>
              <a:t> :</a:t>
            </a:r>
            <a:r>
              <a:rPr lang="en-US" sz="1600" dirty="0" err="1" smtClean="0">
                <a:latin typeface="Courier"/>
                <a:cs typeface="Courier"/>
              </a:rPr>
              <a:t>firefox</a:t>
            </a:r>
            <a:endParaRPr lang="en-US" sz="1600" dirty="0" smtClean="0">
              <a:latin typeface="Courier"/>
              <a:cs typeface="Courier"/>
            </a:endParaRPr>
          </a:p>
          <a:p>
            <a:pPr algn="l"/>
            <a:r>
              <a:rPr lang="en-US" sz="1600" dirty="0" err="1" smtClean="0">
                <a:latin typeface="Courier"/>
                <a:cs typeface="Courier"/>
              </a:rPr>
              <a:t>browser.goto</a:t>
            </a:r>
            <a:r>
              <a:rPr lang="en-US" sz="1600" dirty="0" smtClean="0">
                <a:latin typeface="Courier"/>
                <a:cs typeface="Courier"/>
              </a:rPr>
              <a:t> 'http://</a:t>
            </a:r>
            <a:r>
              <a:rPr lang="en-US" sz="1600" dirty="0" err="1" smtClean="0">
                <a:latin typeface="Courier"/>
                <a:cs typeface="Courier"/>
              </a:rPr>
              <a:t>www.ndhealth.gov</a:t>
            </a:r>
            <a:r>
              <a:rPr lang="en-US" sz="1600" dirty="0" smtClean="0">
                <a:latin typeface="Courier"/>
                <a:cs typeface="Courier"/>
              </a:rPr>
              <a:t>/</a:t>
            </a:r>
            <a:r>
              <a:rPr lang="en-US" sz="1600" dirty="0" err="1" smtClean="0">
                <a:latin typeface="Courier"/>
                <a:cs typeface="Courier"/>
              </a:rPr>
              <a:t>ehs</a:t>
            </a:r>
            <a:r>
              <a:rPr lang="en-US" sz="1600" dirty="0" smtClean="0">
                <a:latin typeface="Courier"/>
                <a:cs typeface="Courier"/>
              </a:rPr>
              <a:t>/</a:t>
            </a:r>
            <a:r>
              <a:rPr lang="en-US" sz="1600" dirty="0" err="1" smtClean="0">
                <a:latin typeface="Courier"/>
                <a:cs typeface="Courier"/>
              </a:rPr>
              <a:t>foia</a:t>
            </a:r>
            <a:r>
              <a:rPr lang="en-US" sz="1600" dirty="0" smtClean="0">
                <a:latin typeface="Courier"/>
                <a:cs typeface="Courier"/>
              </a:rPr>
              <a:t>/spills/</a:t>
            </a:r>
            <a:r>
              <a:rPr lang="en-US" sz="1600" dirty="0" err="1" smtClean="0">
                <a:latin typeface="Courier"/>
                <a:cs typeface="Courier"/>
              </a:rPr>
              <a:t>defaultOGContained.aspx</a:t>
            </a:r>
            <a:r>
              <a:rPr lang="en-US" sz="1600" dirty="0" smtClean="0">
                <a:latin typeface="Courier"/>
                <a:cs typeface="Courier"/>
              </a:rPr>
              <a:t>’</a:t>
            </a:r>
          </a:p>
          <a:p>
            <a:pPr algn="l"/>
            <a:r>
              <a:rPr lang="en-US" sz="1600" dirty="0" err="1" smtClean="0">
                <a:latin typeface="Courier"/>
                <a:cs typeface="Courier"/>
              </a:rPr>
              <a:t>opening_page</a:t>
            </a:r>
            <a:r>
              <a:rPr lang="en-US" sz="1600" dirty="0" smtClean="0">
                <a:latin typeface="Courier"/>
                <a:cs typeface="Courier"/>
              </a:rPr>
              <a:t> = </a:t>
            </a:r>
            <a:r>
              <a:rPr lang="en-US" sz="1600" dirty="0" err="1" smtClean="0">
                <a:latin typeface="Courier"/>
                <a:cs typeface="Courier"/>
              </a:rPr>
              <a:t>Nokogiri</a:t>
            </a:r>
            <a:r>
              <a:rPr lang="en-US" sz="1600" dirty="0" smtClean="0">
                <a:latin typeface="Courier"/>
                <a:cs typeface="Courier"/>
              </a:rPr>
              <a:t>::</a:t>
            </a:r>
            <a:r>
              <a:rPr lang="en-US" sz="1600" dirty="0" err="1" smtClean="0">
                <a:latin typeface="Courier"/>
                <a:cs typeface="Courier"/>
              </a:rPr>
              <a:t>HTML.parse</a:t>
            </a:r>
            <a:r>
              <a:rPr lang="en-US" sz="1600" dirty="0" smtClean="0">
                <a:latin typeface="Courier"/>
                <a:cs typeface="Courier"/>
              </a:rPr>
              <a:t>(</a:t>
            </a:r>
            <a:r>
              <a:rPr lang="en-US" sz="1600" dirty="0" err="1" smtClean="0">
                <a:latin typeface="Courier"/>
                <a:cs typeface="Courier"/>
              </a:rPr>
              <a:t>browser.html</a:t>
            </a:r>
            <a:r>
              <a:rPr lang="en-US" sz="1600" dirty="0" smtClean="0">
                <a:latin typeface="Courier"/>
                <a:cs typeface="Courier"/>
              </a:rPr>
              <a:t>)</a:t>
            </a:r>
            <a:endParaRPr lang="en-US" sz="1600" dirty="0">
              <a:latin typeface="Courier"/>
              <a:cs typeface="Courier"/>
            </a:endParaRP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--NICAR 2015</a:t>
            </a:r>
            <a:endParaRPr lang="en-US" sz="1200" dirty="0"/>
          </a:p>
        </p:txBody>
      </p:sp>
    </p:spTree>
    <p:extLst>
      <p:ext uri="{BB962C8B-B14F-4D97-AF65-F5344CB8AC3E}">
        <p14:creationId xmlns:p14="http://schemas.microsoft.com/office/powerpoint/2010/main" val="383321137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smtClean="0"/>
              <a:t>Behind The Boom</a:t>
            </a:r>
            <a:endParaRPr lang="en-US" dirty="0"/>
          </a:p>
        </p:txBody>
      </p:sp>
      <p:sp>
        <p:nvSpPr>
          <p:cNvPr id="6" name="Subtitle 5"/>
          <p:cNvSpPr>
            <a:spLocks noGrp="1"/>
          </p:cNvSpPr>
          <p:nvPr>
            <p:ph type="subTitle" idx="1"/>
          </p:nvPr>
        </p:nvSpPr>
        <p:spPr>
          <a:xfrm>
            <a:off x="952973" y="1623195"/>
            <a:ext cx="6858000" cy="4091805"/>
          </a:xfrm>
        </p:spPr>
        <p:txBody>
          <a:bodyPr>
            <a:normAutofit/>
          </a:bodyPr>
          <a:lstStyle/>
          <a:p>
            <a:r>
              <a:rPr lang="en-US" sz="2400" dirty="0" smtClean="0">
                <a:solidFill>
                  <a:srgbClr val="FF0000"/>
                </a:solidFill>
              </a:rPr>
              <a:t>Creating Our Own Database</a:t>
            </a:r>
          </a:p>
          <a:p>
            <a:endParaRPr lang="en-US" sz="2400" dirty="0" smtClean="0">
              <a:solidFill>
                <a:srgbClr val="FF0000"/>
              </a:solidFill>
            </a:endParaRPr>
          </a:p>
          <a:p>
            <a:pPr algn="l"/>
            <a:r>
              <a:rPr lang="en-US" sz="2000" dirty="0"/>
              <a:t>2) </a:t>
            </a:r>
            <a:r>
              <a:rPr lang="en-US" sz="2000" dirty="0" smtClean="0"/>
              <a:t>Cleaning </a:t>
            </a:r>
            <a:r>
              <a:rPr lang="en-US" sz="2000" dirty="0"/>
              <a:t>up the mess — </a:t>
            </a:r>
            <a:r>
              <a:rPr lang="en-US" sz="2000" dirty="0" smtClean="0"/>
              <a:t>standardizing </a:t>
            </a:r>
            <a:r>
              <a:rPr lang="en-US" sz="2000" dirty="0"/>
              <a:t>company names, incident </a:t>
            </a:r>
            <a:r>
              <a:rPr lang="en-US" sz="2000" dirty="0" smtClean="0"/>
              <a:t>types, correcting </a:t>
            </a:r>
            <a:r>
              <a:rPr lang="en-US" sz="2000" dirty="0"/>
              <a:t>errors — initial report said </a:t>
            </a:r>
            <a:r>
              <a:rPr lang="en-US" sz="2000" dirty="0" smtClean="0"/>
              <a:t>zero spilled, </a:t>
            </a:r>
            <a:r>
              <a:rPr lang="en-US" sz="2000" dirty="0"/>
              <a:t>but full text </a:t>
            </a:r>
            <a:r>
              <a:rPr lang="en-US" sz="2000" dirty="0" smtClean="0"/>
              <a:t>of incident said </a:t>
            </a:r>
            <a:r>
              <a:rPr lang="en-US" sz="2000" dirty="0"/>
              <a:t>something else</a:t>
            </a:r>
            <a:r>
              <a:rPr lang="en-US" sz="2000" dirty="0" smtClean="0"/>
              <a:t>.</a:t>
            </a:r>
            <a:endParaRPr lang="en-US" sz="2400" dirty="0" smtClean="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--NICAR 2015</a:t>
            </a:r>
            <a:endParaRPr lang="en-US" sz="1200" dirty="0"/>
          </a:p>
        </p:txBody>
      </p:sp>
    </p:spTree>
    <p:extLst>
      <p:ext uri="{BB962C8B-B14F-4D97-AF65-F5344CB8AC3E}">
        <p14:creationId xmlns:p14="http://schemas.microsoft.com/office/powerpoint/2010/main" val="1130076049"/>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smtClean="0"/>
              <a:t>Behind The Boom</a:t>
            </a:r>
            <a:endParaRPr lang="en-US" dirty="0"/>
          </a:p>
        </p:txBody>
      </p:sp>
      <p:sp>
        <p:nvSpPr>
          <p:cNvPr id="6" name="Subtitle 5"/>
          <p:cNvSpPr>
            <a:spLocks noGrp="1"/>
          </p:cNvSpPr>
          <p:nvPr>
            <p:ph type="subTitle" idx="1"/>
          </p:nvPr>
        </p:nvSpPr>
        <p:spPr>
          <a:xfrm>
            <a:off x="952973" y="1623195"/>
            <a:ext cx="6858000" cy="4091805"/>
          </a:xfrm>
        </p:spPr>
        <p:txBody>
          <a:bodyPr>
            <a:normAutofit/>
          </a:bodyPr>
          <a:lstStyle/>
          <a:p>
            <a:r>
              <a:rPr lang="en-US" sz="2400" dirty="0" smtClean="0">
                <a:solidFill>
                  <a:srgbClr val="FF0000"/>
                </a:solidFill>
              </a:rPr>
              <a:t>Creating Our Own Database</a:t>
            </a:r>
          </a:p>
          <a:p>
            <a:endParaRPr lang="en-US" sz="2400" dirty="0" smtClean="0">
              <a:solidFill>
                <a:srgbClr val="FF0000"/>
              </a:solidFill>
            </a:endParaRP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--NICAR 2015</a:t>
            </a:r>
            <a:endParaRPr lang="en-US" sz="1200" dirty="0"/>
          </a:p>
        </p:txBody>
      </p:sp>
      <p:pic>
        <p:nvPicPr>
          <p:cNvPr id="3" name="Picture 2" descr="Screenshot 2015-03-03 18.23.3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973" y="1359123"/>
            <a:ext cx="7262921" cy="4503476"/>
          </a:xfrm>
          <a:prstGeom prst="rect">
            <a:avLst/>
          </a:prstGeom>
        </p:spPr>
      </p:pic>
    </p:spTree>
    <p:extLst>
      <p:ext uri="{BB962C8B-B14F-4D97-AF65-F5344CB8AC3E}">
        <p14:creationId xmlns:p14="http://schemas.microsoft.com/office/powerpoint/2010/main" val="2458596616"/>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smtClean="0"/>
              <a:t>Behind The Boom</a:t>
            </a:r>
            <a:endParaRPr lang="en-US" dirty="0"/>
          </a:p>
        </p:txBody>
      </p:sp>
      <p:sp>
        <p:nvSpPr>
          <p:cNvPr id="6" name="Subtitle 5"/>
          <p:cNvSpPr>
            <a:spLocks noGrp="1"/>
          </p:cNvSpPr>
          <p:nvPr>
            <p:ph type="subTitle" idx="1"/>
          </p:nvPr>
        </p:nvSpPr>
        <p:spPr>
          <a:xfrm>
            <a:off x="952973" y="1623195"/>
            <a:ext cx="6858000" cy="4091805"/>
          </a:xfrm>
        </p:spPr>
        <p:txBody>
          <a:bodyPr>
            <a:normAutofit fontScale="85000" lnSpcReduction="20000"/>
          </a:bodyPr>
          <a:lstStyle/>
          <a:p>
            <a:r>
              <a:rPr lang="en-US" sz="2400" dirty="0" smtClean="0">
                <a:solidFill>
                  <a:srgbClr val="FF0000"/>
                </a:solidFill>
              </a:rPr>
              <a:t>Creating Our Own Production Data</a:t>
            </a:r>
          </a:p>
          <a:p>
            <a:endParaRPr lang="en-US" sz="2400" dirty="0" smtClean="0">
              <a:solidFill>
                <a:srgbClr val="FF0000"/>
              </a:solidFill>
            </a:endParaRPr>
          </a:p>
          <a:p>
            <a:pPr algn="l"/>
            <a:r>
              <a:rPr lang="en-US" sz="2000" dirty="0"/>
              <a:t>2) </a:t>
            </a:r>
            <a:r>
              <a:rPr lang="en-US" sz="2000" dirty="0" smtClean="0"/>
              <a:t>Downloading </a:t>
            </a:r>
            <a:r>
              <a:rPr lang="en-US" sz="2000" dirty="0"/>
              <a:t>monthly PDF files  — able to use </a:t>
            </a:r>
            <a:r>
              <a:rPr lang="en-US" sz="2000" dirty="0" smtClean="0"/>
              <a:t>WGET </a:t>
            </a:r>
            <a:r>
              <a:rPr lang="en-US" sz="2000" dirty="0"/>
              <a:t>all for this, then Monarch to parse the </a:t>
            </a:r>
            <a:r>
              <a:rPr lang="en-US" sz="2000" dirty="0" smtClean="0"/>
              <a:t>info</a:t>
            </a:r>
          </a:p>
          <a:p>
            <a:pPr algn="l"/>
            <a:endParaRPr lang="en-US" sz="2000" dirty="0" smtClean="0"/>
          </a:p>
          <a:p>
            <a:pPr algn="l"/>
            <a:r>
              <a:rPr lang="en-US" sz="2000" dirty="0" smtClean="0"/>
              <a:t>We built a list of report URLS in Excel for WGET:</a:t>
            </a:r>
            <a:endParaRPr lang="en-US" sz="2000" dirty="0"/>
          </a:p>
          <a:p>
            <a:pPr algn="l"/>
            <a:r>
              <a:rPr lang="en-US" sz="2400" dirty="0" smtClean="0"/>
              <a:t>https://</a:t>
            </a:r>
            <a:r>
              <a:rPr lang="en-US" sz="2400" dirty="0" err="1" smtClean="0"/>
              <a:t>www.dmr.nd.gov</a:t>
            </a:r>
            <a:r>
              <a:rPr lang="en-US" sz="2400" dirty="0" smtClean="0"/>
              <a:t>/</a:t>
            </a:r>
            <a:r>
              <a:rPr lang="en-US" sz="2400" dirty="0" err="1" smtClean="0"/>
              <a:t>oilgas</a:t>
            </a:r>
            <a:r>
              <a:rPr lang="en-US" sz="2400" dirty="0" smtClean="0"/>
              <a:t>/</a:t>
            </a:r>
            <a:r>
              <a:rPr lang="en-US" sz="2400" dirty="0" err="1" smtClean="0"/>
              <a:t>mpr</a:t>
            </a:r>
            <a:r>
              <a:rPr lang="en-US" sz="2400" dirty="0" smtClean="0"/>
              <a:t>/2006_09.pdf</a:t>
            </a:r>
          </a:p>
          <a:p>
            <a:pPr algn="l"/>
            <a:r>
              <a:rPr lang="en-US" sz="2400" dirty="0" smtClean="0"/>
              <a:t>https://</a:t>
            </a:r>
            <a:r>
              <a:rPr lang="en-US" sz="2400" dirty="0" err="1" smtClean="0"/>
              <a:t>www.dmr.nd.gov</a:t>
            </a:r>
            <a:r>
              <a:rPr lang="en-US" sz="2400" dirty="0" smtClean="0"/>
              <a:t>/</a:t>
            </a:r>
            <a:r>
              <a:rPr lang="en-US" sz="2400" dirty="0" err="1" smtClean="0"/>
              <a:t>oilgas</a:t>
            </a:r>
            <a:r>
              <a:rPr lang="en-US" sz="2400" dirty="0" smtClean="0"/>
              <a:t>/</a:t>
            </a:r>
            <a:r>
              <a:rPr lang="en-US" sz="2400" dirty="0" err="1" smtClean="0"/>
              <a:t>mpr</a:t>
            </a:r>
            <a:r>
              <a:rPr lang="en-US" sz="2400" dirty="0" smtClean="0"/>
              <a:t>/2006_10.pdf</a:t>
            </a:r>
          </a:p>
          <a:p>
            <a:pPr algn="l"/>
            <a:r>
              <a:rPr lang="en-US" sz="2400" dirty="0" smtClean="0"/>
              <a:t>https://</a:t>
            </a:r>
            <a:r>
              <a:rPr lang="en-US" sz="2400" dirty="0" err="1" smtClean="0"/>
              <a:t>www.dmr.nd.gov</a:t>
            </a:r>
            <a:r>
              <a:rPr lang="en-US" sz="2400" dirty="0" smtClean="0"/>
              <a:t>/</a:t>
            </a:r>
            <a:r>
              <a:rPr lang="en-US" sz="2400" dirty="0" err="1" smtClean="0"/>
              <a:t>oilgas</a:t>
            </a:r>
            <a:r>
              <a:rPr lang="en-US" sz="2400" dirty="0" smtClean="0"/>
              <a:t>/</a:t>
            </a:r>
            <a:r>
              <a:rPr lang="en-US" sz="2400" dirty="0" err="1" smtClean="0"/>
              <a:t>mpr</a:t>
            </a:r>
            <a:r>
              <a:rPr lang="en-US" sz="2400" dirty="0" smtClean="0"/>
              <a:t>/2006_11.pdf</a:t>
            </a:r>
          </a:p>
          <a:p>
            <a:pPr algn="l"/>
            <a:r>
              <a:rPr lang="en-US" sz="2400" dirty="0" smtClean="0"/>
              <a:t>https://</a:t>
            </a:r>
            <a:r>
              <a:rPr lang="en-US" sz="2400" dirty="0" err="1" smtClean="0"/>
              <a:t>www.dmr.nd.gov</a:t>
            </a:r>
            <a:r>
              <a:rPr lang="en-US" sz="2400" dirty="0" smtClean="0"/>
              <a:t>/</a:t>
            </a:r>
            <a:r>
              <a:rPr lang="en-US" sz="2400" dirty="0" err="1" smtClean="0"/>
              <a:t>oilgas</a:t>
            </a:r>
            <a:r>
              <a:rPr lang="en-US" sz="2400" dirty="0" smtClean="0"/>
              <a:t>/</a:t>
            </a:r>
            <a:r>
              <a:rPr lang="en-US" sz="2400" dirty="0" err="1" smtClean="0"/>
              <a:t>mpr</a:t>
            </a:r>
            <a:r>
              <a:rPr lang="en-US" sz="2400" dirty="0" smtClean="0"/>
              <a:t>/2006_12.pdf</a:t>
            </a:r>
          </a:p>
          <a:p>
            <a:pPr algn="l"/>
            <a:r>
              <a:rPr lang="en-US" sz="2400" dirty="0" smtClean="0"/>
              <a:t>https://</a:t>
            </a:r>
            <a:r>
              <a:rPr lang="en-US" sz="2400" dirty="0" err="1" smtClean="0"/>
              <a:t>www.dmr.nd.gov</a:t>
            </a:r>
            <a:r>
              <a:rPr lang="en-US" sz="2400" dirty="0" smtClean="0"/>
              <a:t>/</a:t>
            </a:r>
            <a:r>
              <a:rPr lang="en-US" sz="2400" dirty="0" err="1" smtClean="0"/>
              <a:t>oilgas</a:t>
            </a:r>
            <a:r>
              <a:rPr lang="en-US" sz="2400" dirty="0" smtClean="0"/>
              <a:t>/</a:t>
            </a:r>
            <a:r>
              <a:rPr lang="en-US" sz="2400" dirty="0" err="1" smtClean="0"/>
              <a:t>mpr</a:t>
            </a:r>
            <a:r>
              <a:rPr lang="en-US" sz="2400" dirty="0" smtClean="0"/>
              <a:t>/2007_01.pdf</a:t>
            </a:r>
          </a:p>
          <a:p>
            <a:pPr algn="l"/>
            <a:r>
              <a:rPr lang="en-US" sz="2400" dirty="0" smtClean="0"/>
              <a:t>https://</a:t>
            </a:r>
            <a:r>
              <a:rPr lang="en-US" sz="2400" dirty="0" err="1" smtClean="0"/>
              <a:t>www.dmr.nd.gov</a:t>
            </a:r>
            <a:r>
              <a:rPr lang="en-US" sz="2400" dirty="0" smtClean="0"/>
              <a:t>/</a:t>
            </a:r>
            <a:r>
              <a:rPr lang="en-US" sz="2400" dirty="0" err="1" smtClean="0"/>
              <a:t>oilgas</a:t>
            </a:r>
            <a:r>
              <a:rPr lang="en-US" sz="2400" dirty="0" smtClean="0"/>
              <a:t>/</a:t>
            </a:r>
            <a:r>
              <a:rPr lang="en-US" sz="2400" dirty="0" err="1" smtClean="0"/>
              <a:t>mpr</a:t>
            </a:r>
            <a:r>
              <a:rPr lang="en-US" sz="2400" dirty="0" smtClean="0"/>
              <a:t>/2007_02.pdf</a:t>
            </a:r>
          </a:p>
          <a:p>
            <a:pPr algn="l"/>
            <a:r>
              <a:rPr lang="en-US" sz="2400" dirty="0" smtClean="0"/>
              <a:t>https://</a:t>
            </a:r>
            <a:r>
              <a:rPr lang="en-US" sz="2400" dirty="0" err="1" smtClean="0"/>
              <a:t>www.dmr.nd.gov</a:t>
            </a:r>
            <a:r>
              <a:rPr lang="en-US" sz="2400" dirty="0" smtClean="0"/>
              <a:t>/</a:t>
            </a:r>
            <a:r>
              <a:rPr lang="en-US" sz="2400" dirty="0" err="1" smtClean="0"/>
              <a:t>oilgas</a:t>
            </a:r>
            <a:r>
              <a:rPr lang="en-US" sz="2400" dirty="0" smtClean="0"/>
              <a:t>/</a:t>
            </a:r>
            <a:r>
              <a:rPr lang="en-US" sz="2400" dirty="0" err="1" smtClean="0"/>
              <a:t>mpr</a:t>
            </a:r>
            <a:r>
              <a:rPr lang="en-US" sz="2400" dirty="0" smtClean="0"/>
              <a:t>/2007_03.pdf</a:t>
            </a:r>
          </a:p>
          <a:p>
            <a:pPr algn="l"/>
            <a:r>
              <a:rPr lang="en-US" sz="2400" dirty="0" smtClean="0"/>
              <a:t>https://</a:t>
            </a:r>
            <a:r>
              <a:rPr lang="en-US" sz="2400" dirty="0" err="1" smtClean="0"/>
              <a:t>www.dmr.nd.gov</a:t>
            </a:r>
            <a:r>
              <a:rPr lang="en-US" sz="2400" dirty="0" smtClean="0"/>
              <a:t>/</a:t>
            </a:r>
            <a:r>
              <a:rPr lang="en-US" sz="2400" dirty="0" err="1" smtClean="0"/>
              <a:t>oilgas</a:t>
            </a:r>
            <a:r>
              <a:rPr lang="en-US" sz="2400" dirty="0" smtClean="0"/>
              <a:t>/</a:t>
            </a:r>
            <a:r>
              <a:rPr lang="en-US" sz="2400" dirty="0" err="1" smtClean="0"/>
              <a:t>mpr</a:t>
            </a:r>
            <a:r>
              <a:rPr lang="en-US" sz="2400" dirty="0" smtClean="0"/>
              <a:t>/2007_04.pdf</a:t>
            </a: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--NICAR 2015</a:t>
            </a:r>
            <a:endParaRPr lang="en-US" sz="1200" dirty="0"/>
          </a:p>
        </p:txBody>
      </p:sp>
    </p:spTree>
    <p:extLst>
      <p:ext uri="{BB962C8B-B14F-4D97-AF65-F5344CB8AC3E}">
        <p14:creationId xmlns:p14="http://schemas.microsoft.com/office/powerpoint/2010/main" val="2526879402"/>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smtClean="0"/>
              <a:t>Behind The Boom</a:t>
            </a:r>
            <a:endParaRPr lang="en-US" dirty="0"/>
          </a:p>
        </p:txBody>
      </p:sp>
      <p:sp>
        <p:nvSpPr>
          <p:cNvPr id="6" name="Subtitle 5"/>
          <p:cNvSpPr>
            <a:spLocks noGrp="1"/>
          </p:cNvSpPr>
          <p:nvPr>
            <p:ph type="subTitle" idx="1"/>
          </p:nvPr>
        </p:nvSpPr>
        <p:spPr>
          <a:xfrm>
            <a:off x="952973" y="1623195"/>
            <a:ext cx="6858000" cy="4091805"/>
          </a:xfrm>
        </p:spPr>
        <p:txBody>
          <a:bodyPr>
            <a:normAutofit/>
          </a:bodyPr>
          <a:lstStyle/>
          <a:p>
            <a:r>
              <a:rPr lang="en-US" sz="2400" dirty="0" smtClean="0">
                <a:solidFill>
                  <a:srgbClr val="FF0000"/>
                </a:solidFill>
              </a:rPr>
              <a:t>Creating Our Own Production Data</a:t>
            </a:r>
          </a:p>
          <a:p>
            <a:endParaRPr lang="en-US" sz="2400" dirty="0" smtClean="0">
              <a:solidFill>
                <a:srgbClr val="FF0000"/>
              </a:solidFill>
            </a:endParaRPr>
          </a:p>
          <a:p>
            <a:pPr algn="l"/>
            <a:endParaRPr lang="en-US" sz="2400" dirty="0" smtClean="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--NICAR 2015</a:t>
            </a:r>
            <a:endParaRPr lang="en-US" sz="1200" dirty="0"/>
          </a:p>
        </p:txBody>
      </p:sp>
      <p:pic>
        <p:nvPicPr>
          <p:cNvPr id="3" name="Picture 2" descr="Screenshot 2015-03-03 18.30.3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360" y="1460875"/>
            <a:ext cx="8579022" cy="4143923"/>
          </a:xfrm>
          <a:prstGeom prst="rect">
            <a:avLst/>
          </a:prstGeom>
        </p:spPr>
      </p:pic>
    </p:spTree>
    <p:extLst>
      <p:ext uri="{BB962C8B-B14F-4D97-AF65-F5344CB8AC3E}">
        <p14:creationId xmlns:p14="http://schemas.microsoft.com/office/powerpoint/2010/main" val="4050153619"/>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smtClean="0"/>
              <a:t>Behind The Boom</a:t>
            </a:r>
            <a:endParaRPr lang="en-US" dirty="0"/>
          </a:p>
        </p:txBody>
      </p:sp>
      <p:sp>
        <p:nvSpPr>
          <p:cNvPr id="6" name="Subtitle 5"/>
          <p:cNvSpPr>
            <a:spLocks noGrp="1"/>
          </p:cNvSpPr>
          <p:nvPr>
            <p:ph type="subTitle" idx="1"/>
          </p:nvPr>
        </p:nvSpPr>
        <p:spPr>
          <a:xfrm>
            <a:off x="952973" y="1623195"/>
            <a:ext cx="6858000" cy="4091805"/>
          </a:xfrm>
        </p:spPr>
        <p:txBody>
          <a:bodyPr>
            <a:normAutofit/>
          </a:bodyPr>
          <a:lstStyle/>
          <a:p>
            <a:r>
              <a:rPr lang="en-US" sz="2400" dirty="0" smtClean="0">
                <a:solidFill>
                  <a:srgbClr val="FF0000"/>
                </a:solidFill>
              </a:rPr>
              <a:t>Creating Our Own Production Data</a:t>
            </a:r>
          </a:p>
          <a:p>
            <a:endParaRPr lang="en-US" sz="2400" dirty="0" smtClean="0">
              <a:solidFill>
                <a:srgbClr val="FF0000"/>
              </a:solidFill>
            </a:endParaRPr>
          </a:p>
          <a:p>
            <a:pPr algn="l"/>
            <a:endParaRPr lang="en-US" sz="2400" dirty="0" smtClean="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--NICAR 2015</a:t>
            </a:r>
            <a:endParaRPr lang="en-US" sz="1200" dirty="0"/>
          </a:p>
        </p:txBody>
      </p:sp>
      <p:pic>
        <p:nvPicPr>
          <p:cNvPr id="4" name="Picture 3" descr="Screenshot 2015-03-03 18.32.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521" y="2197100"/>
            <a:ext cx="8756853" cy="2338299"/>
          </a:xfrm>
          <a:prstGeom prst="rect">
            <a:avLst/>
          </a:prstGeom>
        </p:spPr>
      </p:pic>
    </p:spTree>
    <p:extLst>
      <p:ext uri="{BB962C8B-B14F-4D97-AF65-F5344CB8AC3E}">
        <p14:creationId xmlns:p14="http://schemas.microsoft.com/office/powerpoint/2010/main" val="48814735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smtClean="0"/>
              <a:t>Behind The Boom</a:t>
            </a:r>
            <a:endParaRPr lang="en-US" dirty="0"/>
          </a:p>
        </p:txBody>
      </p:sp>
      <p:sp>
        <p:nvSpPr>
          <p:cNvPr id="6" name="Subtitle 5"/>
          <p:cNvSpPr>
            <a:spLocks noGrp="1"/>
          </p:cNvSpPr>
          <p:nvPr>
            <p:ph type="subTitle" idx="1"/>
          </p:nvPr>
        </p:nvSpPr>
        <p:spPr>
          <a:xfrm>
            <a:off x="952973" y="1107593"/>
            <a:ext cx="6858000" cy="4607408"/>
          </a:xfrm>
        </p:spPr>
        <p:txBody>
          <a:bodyPr>
            <a:normAutofit/>
          </a:bodyPr>
          <a:lstStyle/>
          <a:p>
            <a:r>
              <a:rPr lang="en-US" sz="2400" dirty="0" smtClean="0">
                <a:solidFill>
                  <a:srgbClr val="FF0000"/>
                </a:solidFill>
              </a:rPr>
              <a:t>Putting It All Together</a:t>
            </a:r>
          </a:p>
          <a:p>
            <a:endParaRPr lang="en-US" sz="2400" dirty="0" smtClean="0">
              <a:solidFill>
                <a:srgbClr val="FF0000"/>
              </a:solidFill>
            </a:endParaRPr>
          </a:p>
          <a:p>
            <a:endParaRPr lang="en-US" sz="2400" dirty="0" smtClean="0">
              <a:solidFill>
                <a:srgbClr val="FF0000"/>
              </a:solidFill>
            </a:endParaRPr>
          </a:p>
          <a:p>
            <a:pPr algn="l"/>
            <a:endParaRPr lang="en-US" sz="2400" dirty="0" smtClean="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--NICAR 2015</a:t>
            </a:r>
            <a:endParaRPr lang="en-US" sz="1200" dirty="0"/>
          </a:p>
        </p:txBody>
      </p:sp>
      <p:pic>
        <p:nvPicPr>
          <p:cNvPr id="7" name="Picture 6" descr="Screenshot 2015-03-04 11.45.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1708568"/>
            <a:ext cx="7239000" cy="3784600"/>
          </a:xfrm>
          <a:prstGeom prst="rect">
            <a:avLst/>
          </a:prstGeom>
        </p:spPr>
      </p:pic>
    </p:spTree>
    <p:extLst>
      <p:ext uri="{BB962C8B-B14F-4D97-AF65-F5344CB8AC3E}">
        <p14:creationId xmlns:p14="http://schemas.microsoft.com/office/powerpoint/2010/main" val="1185952073"/>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smtClean="0"/>
              <a:t>Behind The Boom</a:t>
            </a:r>
            <a:endParaRPr lang="en-US" dirty="0"/>
          </a:p>
        </p:txBody>
      </p:sp>
      <p:sp>
        <p:nvSpPr>
          <p:cNvPr id="6" name="Subtitle 5"/>
          <p:cNvSpPr>
            <a:spLocks noGrp="1"/>
          </p:cNvSpPr>
          <p:nvPr>
            <p:ph type="subTitle" idx="1"/>
          </p:nvPr>
        </p:nvSpPr>
        <p:spPr>
          <a:xfrm>
            <a:off x="952973" y="1107593"/>
            <a:ext cx="6858000" cy="4607408"/>
          </a:xfrm>
        </p:spPr>
        <p:txBody>
          <a:bodyPr>
            <a:normAutofit/>
          </a:bodyPr>
          <a:lstStyle/>
          <a:p>
            <a:r>
              <a:rPr lang="en-US" sz="2400" dirty="0" smtClean="0">
                <a:solidFill>
                  <a:srgbClr val="FF0000"/>
                </a:solidFill>
              </a:rPr>
              <a:t>Putting It All Together</a:t>
            </a:r>
          </a:p>
          <a:p>
            <a:endParaRPr lang="en-US" sz="2400" dirty="0" smtClean="0">
              <a:solidFill>
                <a:srgbClr val="FF0000"/>
              </a:solidFill>
            </a:endParaRPr>
          </a:p>
          <a:p>
            <a:endParaRPr lang="en-US" sz="2400" dirty="0" smtClean="0">
              <a:solidFill>
                <a:srgbClr val="FF0000"/>
              </a:solidFill>
            </a:endParaRPr>
          </a:p>
          <a:p>
            <a:pPr algn="l"/>
            <a:endParaRPr lang="en-US" sz="2400" dirty="0" smtClean="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--NICAR 2015</a:t>
            </a:r>
            <a:endParaRPr lang="en-US" sz="1200" dirty="0"/>
          </a:p>
        </p:txBody>
      </p:sp>
      <p:pic>
        <p:nvPicPr>
          <p:cNvPr id="4" name="Picture 3" descr="Screenshot 2015-03-04 12.18.5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173"/>
            <a:ext cx="9144000" cy="6680050"/>
          </a:xfrm>
          <a:prstGeom prst="rect">
            <a:avLst/>
          </a:prstGeom>
        </p:spPr>
      </p:pic>
    </p:spTree>
    <p:extLst>
      <p:ext uri="{BB962C8B-B14F-4D97-AF65-F5344CB8AC3E}">
        <p14:creationId xmlns:p14="http://schemas.microsoft.com/office/powerpoint/2010/main" val="4211523562"/>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smtClean="0"/>
              <a:t>Behind The Boom</a:t>
            </a:r>
            <a:endParaRPr lang="en-US" dirty="0"/>
          </a:p>
        </p:txBody>
      </p:sp>
      <p:sp>
        <p:nvSpPr>
          <p:cNvPr id="6" name="Subtitle 5"/>
          <p:cNvSpPr>
            <a:spLocks noGrp="1"/>
          </p:cNvSpPr>
          <p:nvPr>
            <p:ph type="subTitle" idx="1"/>
          </p:nvPr>
        </p:nvSpPr>
        <p:spPr>
          <a:xfrm>
            <a:off x="762000" y="1623195"/>
            <a:ext cx="6858000" cy="4091805"/>
          </a:xfrm>
        </p:spPr>
        <p:txBody>
          <a:bodyPr>
            <a:normAutofit/>
          </a:bodyPr>
          <a:lstStyle/>
          <a:p>
            <a:pPr marL="457200" indent="-457200" algn="l">
              <a:buFont typeface="Arial"/>
              <a:buChar char="•"/>
            </a:pPr>
            <a:endParaRPr lang="en-US" sz="2400" dirty="0" smtClean="0"/>
          </a:p>
          <a:p>
            <a:pPr marL="457200" indent="-457200" algn="l">
              <a:buFont typeface="Arial"/>
              <a:buChar char="•"/>
            </a:pPr>
            <a:endParaRPr lang="en-US" sz="2400" dirty="0" smtClean="0"/>
          </a:p>
          <a:p>
            <a:pPr marL="457200" indent="-457200" algn="l">
              <a:buFont typeface="Arial"/>
              <a:buChar char="•"/>
            </a:pPr>
            <a:endParaRPr lang="en-US" sz="2400" dirty="0" smtClean="0"/>
          </a:p>
          <a:p>
            <a:pPr marL="457200" indent="-457200" algn="l">
              <a:buFont typeface="Arial"/>
              <a:buChar char="•"/>
            </a:pPr>
            <a:endParaRPr lang="en-US" sz="2400" dirty="0">
              <a:latin typeface="Courier"/>
              <a:cs typeface="Courier"/>
            </a:endParaRP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--NICAR 2015</a:t>
            </a:r>
            <a:endParaRPr lang="en-US" sz="1200" dirty="0"/>
          </a:p>
        </p:txBody>
      </p:sp>
      <p:pic>
        <p:nvPicPr>
          <p:cNvPr id="8" name="Picture 7" descr="Screenshot 2015-03-03 11.48.5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332" y="1050303"/>
            <a:ext cx="8485145" cy="5166912"/>
          </a:xfrm>
          <a:prstGeom prst="rect">
            <a:avLst/>
          </a:prstGeom>
        </p:spPr>
      </p:pic>
    </p:spTree>
    <p:extLst>
      <p:ext uri="{BB962C8B-B14F-4D97-AF65-F5344CB8AC3E}">
        <p14:creationId xmlns:p14="http://schemas.microsoft.com/office/powerpoint/2010/main" val="861463746"/>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smtClean="0"/>
              <a:t>Behind The Boom</a:t>
            </a:r>
            <a:endParaRPr lang="en-US" dirty="0"/>
          </a:p>
        </p:txBody>
      </p:sp>
      <p:sp>
        <p:nvSpPr>
          <p:cNvPr id="6" name="Subtitle 5"/>
          <p:cNvSpPr>
            <a:spLocks noGrp="1"/>
          </p:cNvSpPr>
          <p:nvPr>
            <p:ph type="subTitle" idx="1"/>
          </p:nvPr>
        </p:nvSpPr>
        <p:spPr>
          <a:xfrm>
            <a:off x="762000" y="1623195"/>
            <a:ext cx="6858000" cy="4091805"/>
          </a:xfrm>
        </p:spPr>
        <p:txBody>
          <a:bodyPr>
            <a:normAutofit/>
          </a:bodyPr>
          <a:lstStyle/>
          <a:p>
            <a:pPr marL="457200" indent="-457200" algn="l">
              <a:buFont typeface="Arial"/>
              <a:buChar char="•"/>
            </a:pPr>
            <a:endParaRPr lang="en-US" sz="2400" dirty="0" smtClean="0"/>
          </a:p>
          <a:p>
            <a:pPr marL="457200" indent="-457200" algn="l">
              <a:buFont typeface="Arial"/>
              <a:buChar char="•"/>
            </a:pPr>
            <a:endParaRPr lang="en-US" sz="2400" dirty="0" smtClean="0"/>
          </a:p>
          <a:p>
            <a:pPr marL="457200" indent="-457200" algn="l">
              <a:buFont typeface="Arial"/>
              <a:buChar char="•"/>
            </a:pPr>
            <a:endParaRPr lang="en-US" sz="2400" dirty="0" smtClean="0"/>
          </a:p>
          <a:p>
            <a:pPr marL="457200" indent="-457200" algn="l">
              <a:buFont typeface="Arial"/>
              <a:buChar char="•"/>
            </a:pPr>
            <a:endParaRPr lang="en-US" sz="2400" dirty="0">
              <a:latin typeface="Courier"/>
              <a:cs typeface="Courier"/>
            </a:endParaRP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--NICAR 2015</a:t>
            </a:r>
            <a:endParaRPr lang="en-US" sz="1200" dirty="0"/>
          </a:p>
        </p:txBody>
      </p:sp>
      <p:pic>
        <p:nvPicPr>
          <p:cNvPr id="4" name="Picture 3" descr="Screenshot 2015-03-04 12.21.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25" y="1816100"/>
            <a:ext cx="8305800" cy="3211551"/>
          </a:xfrm>
          <a:prstGeom prst="rect">
            <a:avLst/>
          </a:prstGeom>
        </p:spPr>
      </p:pic>
    </p:spTree>
    <p:extLst>
      <p:ext uri="{BB962C8B-B14F-4D97-AF65-F5344CB8AC3E}">
        <p14:creationId xmlns:p14="http://schemas.microsoft.com/office/powerpoint/2010/main" val="302392696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LAST YEAR’S INTRO</a:t>
            </a:r>
            <a:r>
              <a:rPr lang="is-IS" dirty="0" smtClean="0"/>
              <a:t>…</a:t>
            </a:r>
            <a:r>
              <a:rPr lang="en-US" dirty="0" smtClean="0"/>
              <a:t>	</a:t>
            </a:r>
            <a:endParaRPr lang="en-US" dirty="0"/>
          </a:p>
        </p:txBody>
      </p:sp>
      <p:sp>
        <p:nvSpPr>
          <p:cNvPr id="6" name="Subtitle 5"/>
          <p:cNvSpPr>
            <a:spLocks noGrp="1"/>
          </p:cNvSpPr>
          <p:nvPr>
            <p:ph type="subTitle" idx="1"/>
          </p:nvPr>
        </p:nvSpPr>
        <p:spPr/>
        <p:txBody>
          <a:bodyPr/>
          <a:lstStyle/>
          <a:p>
            <a:endParaRPr lang="en-US"/>
          </a:p>
        </p:txBody>
      </p:sp>
      <p:pic>
        <p:nvPicPr>
          <p:cNvPr id="7" name="Picture 6" descr="weddin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738111"/>
            <a:ext cx="6170706" cy="4106325"/>
          </a:xfrm>
          <a:prstGeom prst="rect">
            <a:avLst/>
          </a:prstGeom>
        </p:spPr>
      </p:pic>
    </p:spTree>
    <p:extLst>
      <p:ext uri="{BB962C8B-B14F-4D97-AF65-F5344CB8AC3E}">
        <p14:creationId xmlns:p14="http://schemas.microsoft.com/office/powerpoint/2010/main" val="339678630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smtClean="0"/>
              <a:t>Behind The Boom</a:t>
            </a:r>
            <a:endParaRPr lang="en-US" dirty="0"/>
          </a:p>
        </p:txBody>
      </p:sp>
      <p:sp>
        <p:nvSpPr>
          <p:cNvPr id="6" name="Subtitle 5"/>
          <p:cNvSpPr>
            <a:spLocks noGrp="1"/>
          </p:cNvSpPr>
          <p:nvPr>
            <p:ph type="subTitle" idx="1"/>
          </p:nvPr>
        </p:nvSpPr>
        <p:spPr>
          <a:xfrm>
            <a:off x="762000" y="1623195"/>
            <a:ext cx="6858000" cy="4091805"/>
          </a:xfrm>
        </p:spPr>
        <p:txBody>
          <a:bodyPr>
            <a:normAutofit/>
          </a:bodyPr>
          <a:lstStyle/>
          <a:p>
            <a:pPr marL="457200" indent="-457200" algn="l">
              <a:buFont typeface="Arial"/>
              <a:buChar char="•"/>
            </a:pPr>
            <a:endParaRPr lang="en-US" sz="2400" dirty="0" smtClean="0"/>
          </a:p>
          <a:p>
            <a:pPr marL="457200" indent="-457200" algn="l">
              <a:buFont typeface="Arial"/>
              <a:buChar char="•"/>
            </a:pPr>
            <a:endParaRPr lang="en-US" sz="2400" dirty="0" smtClean="0"/>
          </a:p>
          <a:p>
            <a:pPr marL="457200" indent="-457200" algn="l">
              <a:buFont typeface="Arial"/>
              <a:buChar char="•"/>
            </a:pPr>
            <a:endParaRPr lang="en-US" sz="2400" dirty="0" smtClean="0"/>
          </a:p>
          <a:p>
            <a:pPr marL="457200" indent="-457200" algn="l">
              <a:buFont typeface="Arial"/>
              <a:buChar char="•"/>
            </a:pPr>
            <a:endParaRPr lang="en-US" sz="2400" dirty="0">
              <a:latin typeface="Courier"/>
              <a:cs typeface="Courier"/>
            </a:endParaRP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--NICAR 2015</a:t>
            </a:r>
            <a:endParaRPr lang="en-US" sz="1200" dirty="0"/>
          </a:p>
        </p:txBody>
      </p:sp>
      <p:pic>
        <p:nvPicPr>
          <p:cNvPr id="3" name="Picture 2" descr="Screenshot 2015-03-04 12.22.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750" y="1282700"/>
            <a:ext cx="8223250" cy="4276058"/>
          </a:xfrm>
          <a:prstGeom prst="rect">
            <a:avLst/>
          </a:prstGeom>
        </p:spPr>
      </p:pic>
    </p:spTree>
    <p:extLst>
      <p:ext uri="{BB962C8B-B14F-4D97-AF65-F5344CB8AC3E}">
        <p14:creationId xmlns:p14="http://schemas.microsoft.com/office/powerpoint/2010/main" val="1086346122"/>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4" name="TextBox 3"/>
          <p:cNvSpPr txBox="1"/>
          <p:nvPr/>
        </p:nvSpPr>
        <p:spPr>
          <a:xfrm>
            <a:off x="1599307" y="2643515"/>
            <a:ext cx="5851362" cy="369332"/>
          </a:xfrm>
          <a:prstGeom prst="rect">
            <a:avLst/>
          </a:prstGeom>
          <a:noFill/>
        </p:spPr>
        <p:txBody>
          <a:bodyPr wrap="square" rtlCol="0">
            <a:spAutoFit/>
          </a:bodyPr>
          <a:lstStyle/>
          <a:p>
            <a:r>
              <a:rPr lang="en-US" dirty="0" smtClean="0"/>
              <a:t>Backstory: </a:t>
            </a:r>
            <a:r>
              <a:rPr lang="en-US" dirty="0" err="1" smtClean="0"/>
              <a:t>Rikers</a:t>
            </a:r>
            <a:r>
              <a:rPr lang="en-US" dirty="0" smtClean="0"/>
              <a:t> Island</a:t>
            </a:r>
            <a:endParaRPr lang="en-US"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pic>
        <p:nvPicPr>
          <p:cNvPr id="2" name="Picture 1" descr="Screenshot 2017-02-26 16.16.13.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0707" y="2578480"/>
            <a:ext cx="6992469" cy="1207698"/>
          </a:xfrm>
          <a:prstGeom prst="rect">
            <a:avLst/>
          </a:prstGeom>
        </p:spPr>
      </p:pic>
    </p:spTree>
    <p:extLst>
      <p:ext uri="{BB962C8B-B14F-4D97-AF65-F5344CB8AC3E}">
        <p14:creationId xmlns:p14="http://schemas.microsoft.com/office/powerpoint/2010/main" val="1823451905"/>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pic>
        <p:nvPicPr>
          <p:cNvPr id="7" name="Picture 6" descr="Screenshot 2017-02-26 16.18.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8673" y="908057"/>
            <a:ext cx="6974385" cy="4711446"/>
          </a:xfrm>
          <a:prstGeom prst="rect">
            <a:avLst/>
          </a:prstGeom>
        </p:spPr>
      </p:pic>
    </p:spTree>
    <p:extLst>
      <p:ext uri="{BB962C8B-B14F-4D97-AF65-F5344CB8AC3E}">
        <p14:creationId xmlns:p14="http://schemas.microsoft.com/office/powerpoint/2010/main" val="2103688272"/>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pic>
        <p:nvPicPr>
          <p:cNvPr id="8" name="Picture 7" descr="Screenshot 2017-02-26 16.11.4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9765" y="2379711"/>
            <a:ext cx="6648559" cy="1634383"/>
          </a:xfrm>
          <a:prstGeom prst="rect">
            <a:avLst/>
          </a:prstGeom>
        </p:spPr>
      </p:pic>
    </p:spTree>
    <p:extLst>
      <p:ext uri="{BB962C8B-B14F-4D97-AF65-F5344CB8AC3E}">
        <p14:creationId xmlns:p14="http://schemas.microsoft.com/office/powerpoint/2010/main" val="427849560"/>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1569660"/>
          </a:xfrm>
          <a:prstGeom prst="rect">
            <a:avLst/>
          </a:prstGeom>
          <a:noFill/>
        </p:spPr>
        <p:txBody>
          <a:bodyPr wrap="square" rtlCol="0">
            <a:spAutoFit/>
          </a:bodyPr>
          <a:lstStyle/>
          <a:p>
            <a:r>
              <a:rPr lang="en-US" sz="1600" b="1" dirty="0"/>
              <a:t>In a security video obtained by The New York Times, Mr. Strickland is seen in handcuffs, barely conscious and being dragged along the floor by officers, while a prison nurse standing close by does nothing. Even as he lies face down on the floor, near death, guards can be heard shouting, “Stop resisting.”</a:t>
            </a:r>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pic>
        <p:nvPicPr>
          <p:cNvPr id="8" name="Picture 7" descr="Screenshot 2017-02-26 16.11.4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9765" y="1393593"/>
            <a:ext cx="6648559" cy="1634383"/>
          </a:xfrm>
          <a:prstGeom prst="rect">
            <a:avLst/>
          </a:prstGeom>
        </p:spPr>
      </p:pic>
    </p:spTree>
    <p:extLst>
      <p:ext uri="{BB962C8B-B14F-4D97-AF65-F5344CB8AC3E}">
        <p14:creationId xmlns:p14="http://schemas.microsoft.com/office/powerpoint/2010/main" val="4044851916"/>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pic>
        <p:nvPicPr>
          <p:cNvPr id="2" name="Picture 1" descr="Screenshot 2017-02-26 16.21.3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822" y="2446307"/>
            <a:ext cx="6828119" cy="974785"/>
          </a:xfrm>
          <a:prstGeom prst="rect">
            <a:avLst/>
          </a:prstGeom>
        </p:spPr>
      </p:pic>
      <p:pic>
        <p:nvPicPr>
          <p:cNvPr id="4" name="Picture 3" descr="Screenshot 2017-02-26 16.21.5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4589" y="3600824"/>
            <a:ext cx="6768352" cy="741841"/>
          </a:xfrm>
          <a:prstGeom prst="rect">
            <a:avLst/>
          </a:prstGeom>
        </p:spPr>
      </p:pic>
    </p:spTree>
    <p:extLst>
      <p:ext uri="{BB962C8B-B14F-4D97-AF65-F5344CB8AC3E}">
        <p14:creationId xmlns:p14="http://schemas.microsoft.com/office/powerpoint/2010/main" val="4267668087"/>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pic>
        <p:nvPicPr>
          <p:cNvPr id="8" name="Picture 7" descr="Screenshot 2017-02-26 16.28.5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2155" y="1092228"/>
            <a:ext cx="6791376" cy="4343103"/>
          </a:xfrm>
          <a:prstGeom prst="rect">
            <a:avLst/>
          </a:prstGeom>
        </p:spPr>
      </p:pic>
    </p:spTree>
    <p:extLst>
      <p:ext uri="{BB962C8B-B14F-4D97-AF65-F5344CB8AC3E}">
        <p14:creationId xmlns:p14="http://schemas.microsoft.com/office/powerpoint/2010/main" val="161287517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pic>
        <p:nvPicPr>
          <p:cNvPr id="2" name="Picture 1" descr="Screenshot 2017-02-26 16.06.50.png"/>
          <p:cNvPicPr>
            <a:picLocks noChangeAspect="1"/>
          </p:cNvPicPr>
          <p:nvPr/>
        </p:nvPicPr>
        <p:blipFill rotWithShape="1">
          <a:blip r:embed="rId2">
            <a:extLst>
              <a:ext uri="{28A0092B-C50C-407E-A947-70E740481C1C}">
                <a14:useLocalDpi xmlns:a14="http://schemas.microsoft.com/office/drawing/2010/main" val="0"/>
              </a:ext>
            </a:extLst>
          </a:blip>
          <a:srcRect t="41094"/>
          <a:stretch/>
        </p:blipFill>
        <p:spPr>
          <a:xfrm>
            <a:off x="997687" y="2508784"/>
            <a:ext cx="7052680" cy="1794275"/>
          </a:xfrm>
          <a:prstGeom prst="rect">
            <a:avLst/>
          </a:prstGeom>
        </p:spPr>
      </p:pic>
    </p:spTree>
    <p:extLst>
      <p:ext uri="{BB962C8B-B14F-4D97-AF65-F5344CB8AC3E}">
        <p14:creationId xmlns:p14="http://schemas.microsoft.com/office/powerpoint/2010/main" val="1293692073"/>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sp>
        <p:nvSpPr>
          <p:cNvPr id="4" name="TextBox 3"/>
          <p:cNvSpPr txBox="1"/>
          <p:nvPr/>
        </p:nvSpPr>
        <p:spPr>
          <a:xfrm>
            <a:off x="1727201" y="2719294"/>
            <a:ext cx="6101975" cy="1600438"/>
          </a:xfrm>
          <a:prstGeom prst="rect">
            <a:avLst/>
          </a:prstGeom>
          <a:noFill/>
        </p:spPr>
        <p:txBody>
          <a:bodyPr wrap="square" rtlCol="0">
            <a:spAutoFit/>
          </a:bodyPr>
          <a:lstStyle/>
          <a:p>
            <a:r>
              <a:rPr lang="en-US" sz="2000" dirty="0"/>
              <a:t>State officials dismissed the </a:t>
            </a:r>
            <a:r>
              <a:rPr lang="en-US" sz="2000" dirty="0" smtClean="0"/>
              <a:t>brutality stories </a:t>
            </a:r>
            <a:r>
              <a:rPr lang="en-US" sz="2000" dirty="0"/>
              <a:t>as isolated incidents</a:t>
            </a:r>
            <a:r>
              <a:rPr lang="en-US" sz="2000" dirty="0" smtClean="0"/>
              <a:t>. </a:t>
            </a:r>
            <a:r>
              <a:rPr lang="en-US" sz="2000" dirty="0"/>
              <a:t>Gov. Andrew </a:t>
            </a:r>
            <a:r>
              <a:rPr lang="en-US" sz="2000" dirty="0" smtClean="0"/>
              <a:t>Cuomo</a:t>
            </a:r>
            <a:r>
              <a:rPr lang="en-US" sz="2000" dirty="0"/>
              <a:t> </a:t>
            </a:r>
            <a:r>
              <a:rPr lang="en-US" sz="2000" dirty="0" smtClean="0"/>
              <a:t>said officers </a:t>
            </a:r>
            <a:r>
              <a:rPr lang="en-US" sz="2000" dirty="0"/>
              <a:t>needed to be physical with inmates to “get a certain amount of respect in the job, otherwise, they get hurt.”</a:t>
            </a:r>
          </a:p>
          <a:p>
            <a:r>
              <a:rPr lang="en-US" dirty="0"/>
              <a:t> </a:t>
            </a:r>
          </a:p>
        </p:txBody>
      </p:sp>
    </p:spTree>
    <p:extLst>
      <p:ext uri="{BB962C8B-B14F-4D97-AF65-F5344CB8AC3E}">
        <p14:creationId xmlns:p14="http://schemas.microsoft.com/office/powerpoint/2010/main" val="429798772"/>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sp>
        <p:nvSpPr>
          <p:cNvPr id="4" name="TextBox 3"/>
          <p:cNvSpPr txBox="1"/>
          <p:nvPr/>
        </p:nvSpPr>
        <p:spPr>
          <a:xfrm>
            <a:off x="1727201" y="2719294"/>
            <a:ext cx="6101975" cy="984885"/>
          </a:xfrm>
          <a:prstGeom prst="rect">
            <a:avLst/>
          </a:prstGeom>
          <a:noFill/>
        </p:spPr>
        <p:txBody>
          <a:bodyPr wrap="square" rtlCol="0">
            <a:spAutoFit/>
          </a:bodyPr>
          <a:lstStyle/>
          <a:p>
            <a:r>
              <a:rPr lang="en-US" sz="2000" dirty="0" smtClean="0"/>
              <a:t>Thus began quest to analyze racial bias more methodically, using data</a:t>
            </a:r>
            <a:r>
              <a:rPr lang="is-IS" sz="2000" dirty="0" smtClean="0"/>
              <a:t>…</a:t>
            </a:r>
            <a:endParaRPr lang="en-US" sz="2000" dirty="0"/>
          </a:p>
          <a:p>
            <a:r>
              <a:rPr lang="en-US" dirty="0"/>
              <a:t> </a:t>
            </a:r>
          </a:p>
        </p:txBody>
      </p:sp>
    </p:spTree>
    <p:extLst>
      <p:ext uri="{BB962C8B-B14F-4D97-AF65-F5344CB8AC3E}">
        <p14:creationId xmlns:p14="http://schemas.microsoft.com/office/powerpoint/2010/main" val="12536718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fontScale="77500" lnSpcReduction="20000"/>
          </a:bodyPr>
          <a:lstStyle/>
          <a:p>
            <a:r>
              <a:rPr lang="en-US" b="1" dirty="0">
                <a:solidFill>
                  <a:schemeClr val="tx1"/>
                </a:solidFill>
              </a:rPr>
              <a:t>Who Am I?</a:t>
            </a:r>
          </a:p>
          <a:p>
            <a:r>
              <a:rPr lang="en-US" dirty="0">
                <a:solidFill>
                  <a:schemeClr val="tx1"/>
                </a:solidFill>
              </a:rPr>
              <a:t> </a:t>
            </a:r>
          </a:p>
          <a:p>
            <a:pPr marL="457200" lvl="0" indent="-457200" algn="l">
              <a:buFont typeface="Arial"/>
              <a:buChar char="•"/>
            </a:pPr>
            <a:r>
              <a:rPr lang="en-US" dirty="0">
                <a:solidFill>
                  <a:schemeClr val="tx1"/>
                </a:solidFill>
              </a:rPr>
              <a:t>Journalist with </a:t>
            </a:r>
            <a:r>
              <a:rPr lang="en-US" dirty="0" smtClean="0">
                <a:solidFill>
                  <a:schemeClr val="tx1"/>
                </a:solidFill>
              </a:rPr>
              <a:t>28 </a:t>
            </a:r>
            <a:r>
              <a:rPr lang="en-US" dirty="0">
                <a:solidFill>
                  <a:schemeClr val="tx1"/>
                </a:solidFill>
              </a:rPr>
              <a:t>years of professional experience</a:t>
            </a:r>
          </a:p>
          <a:p>
            <a:pPr marL="457200" lvl="0" indent="-457200" algn="l">
              <a:buFont typeface="Arial"/>
              <a:buChar char="•"/>
            </a:pPr>
            <a:r>
              <a:rPr lang="en-US" dirty="0">
                <a:solidFill>
                  <a:schemeClr val="tx1"/>
                </a:solidFill>
              </a:rPr>
              <a:t>Very traditional U.S. reporting background </a:t>
            </a:r>
          </a:p>
          <a:p>
            <a:pPr marL="457200" lvl="0" indent="-457200" algn="l">
              <a:buFont typeface="Arial"/>
              <a:buChar char="•"/>
            </a:pPr>
            <a:r>
              <a:rPr lang="en-US" dirty="0">
                <a:solidFill>
                  <a:schemeClr val="tx1"/>
                </a:solidFill>
              </a:rPr>
              <a:t>Always incorporated data in my work, specialized in data journalism starting in 1997</a:t>
            </a:r>
          </a:p>
          <a:p>
            <a:endParaRPr lang="en-US" dirty="0"/>
          </a:p>
        </p:txBody>
      </p:sp>
    </p:spTree>
    <p:extLst>
      <p:ext uri="{BB962C8B-B14F-4D97-AF65-F5344CB8AC3E}">
        <p14:creationId xmlns:p14="http://schemas.microsoft.com/office/powerpoint/2010/main" val="4244448330"/>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sp>
        <p:nvSpPr>
          <p:cNvPr id="4" name="TextBox 3"/>
          <p:cNvSpPr txBox="1"/>
          <p:nvPr/>
        </p:nvSpPr>
        <p:spPr>
          <a:xfrm>
            <a:off x="1727201" y="2719294"/>
            <a:ext cx="6101975" cy="984885"/>
          </a:xfrm>
          <a:prstGeom prst="rect">
            <a:avLst/>
          </a:prstGeom>
          <a:noFill/>
        </p:spPr>
        <p:txBody>
          <a:bodyPr wrap="square" rtlCol="0">
            <a:spAutoFit/>
          </a:bodyPr>
          <a:lstStyle/>
          <a:p>
            <a:r>
              <a:rPr lang="en-US" sz="2000" dirty="0" smtClean="0"/>
              <a:t>Data acquired:</a:t>
            </a:r>
          </a:p>
          <a:p>
            <a:r>
              <a:rPr lang="en-US" sz="2000" dirty="0" smtClean="0"/>
              <a:t>-- Master roster of past and present inmates</a:t>
            </a:r>
            <a:endParaRPr lang="en-US" sz="2000" dirty="0"/>
          </a:p>
          <a:p>
            <a:r>
              <a:rPr lang="en-US" dirty="0"/>
              <a:t> </a:t>
            </a:r>
          </a:p>
        </p:txBody>
      </p:sp>
    </p:spTree>
    <p:extLst>
      <p:ext uri="{BB962C8B-B14F-4D97-AF65-F5344CB8AC3E}">
        <p14:creationId xmlns:p14="http://schemas.microsoft.com/office/powerpoint/2010/main" val="1626461387"/>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sp>
        <p:nvSpPr>
          <p:cNvPr id="4" name="TextBox 3"/>
          <p:cNvSpPr txBox="1"/>
          <p:nvPr/>
        </p:nvSpPr>
        <p:spPr>
          <a:xfrm>
            <a:off x="1727201" y="2719294"/>
            <a:ext cx="6101975" cy="984885"/>
          </a:xfrm>
          <a:prstGeom prst="rect">
            <a:avLst/>
          </a:prstGeom>
          <a:noFill/>
        </p:spPr>
        <p:txBody>
          <a:bodyPr wrap="square" rtlCol="0">
            <a:spAutoFit/>
          </a:bodyPr>
          <a:lstStyle/>
          <a:p>
            <a:r>
              <a:rPr lang="en-US" sz="2000" dirty="0" smtClean="0"/>
              <a:t>Data acquired:</a:t>
            </a:r>
          </a:p>
          <a:p>
            <a:r>
              <a:rPr lang="en-US" sz="2000" dirty="0" smtClean="0"/>
              <a:t>-- Master roster of past and present inmates</a:t>
            </a:r>
            <a:endParaRPr lang="en-US" sz="2000" dirty="0"/>
          </a:p>
          <a:p>
            <a:r>
              <a:rPr lang="en-US" dirty="0" smtClean="0"/>
              <a:t>-- Database of inmate disciplinary punishments for 2015</a:t>
            </a:r>
            <a:endParaRPr lang="en-US" dirty="0"/>
          </a:p>
        </p:txBody>
      </p:sp>
    </p:spTree>
    <p:extLst>
      <p:ext uri="{BB962C8B-B14F-4D97-AF65-F5344CB8AC3E}">
        <p14:creationId xmlns:p14="http://schemas.microsoft.com/office/powerpoint/2010/main" val="1607438268"/>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sp>
        <p:nvSpPr>
          <p:cNvPr id="4" name="TextBox 3"/>
          <p:cNvSpPr txBox="1"/>
          <p:nvPr/>
        </p:nvSpPr>
        <p:spPr>
          <a:xfrm>
            <a:off x="1727201" y="2719294"/>
            <a:ext cx="6101975" cy="1261884"/>
          </a:xfrm>
          <a:prstGeom prst="rect">
            <a:avLst/>
          </a:prstGeom>
          <a:noFill/>
        </p:spPr>
        <p:txBody>
          <a:bodyPr wrap="square" rtlCol="0">
            <a:spAutoFit/>
          </a:bodyPr>
          <a:lstStyle/>
          <a:p>
            <a:r>
              <a:rPr lang="en-US" sz="2000" dirty="0" smtClean="0"/>
              <a:t>Data acquired:</a:t>
            </a:r>
          </a:p>
          <a:p>
            <a:r>
              <a:rPr lang="en-US" sz="2000" dirty="0" smtClean="0"/>
              <a:t>-- Master roster of past and present inmates</a:t>
            </a:r>
            <a:endParaRPr lang="en-US" sz="2000" dirty="0"/>
          </a:p>
          <a:p>
            <a:r>
              <a:rPr lang="en-US" dirty="0" smtClean="0"/>
              <a:t>-- Database of inmate disciplinary punishments for 2015</a:t>
            </a:r>
          </a:p>
          <a:p>
            <a:r>
              <a:rPr lang="en-US" dirty="0" smtClean="0"/>
              <a:t>-- Three years of parole board decisions</a:t>
            </a:r>
            <a:endParaRPr lang="en-US" dirty="0"/>
          </a:p>
        </p:txBody>
      </p:sp>
    </p:spTree>
    <p:extLst>
      <p:ext uri="{BB962C8B-B14F-4D97-AF65-F5344CB8AC3E}">
        <p14:creationId xmlns:p14="http://schemas.microsoft.com/office/powerpoint/2010/main" val="1594432185"/>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sp>
        <p:nvSpPr>
          <p:cNvPr id="4" name="TextBox 3"/>
          <p:cNvSpPr txBox="1"/>
          <p:nvPr/>
        </p:nvSpPr>
        <p:spPr>
          <a:xfrm>
            <a:off x="1727201" y="2719294"/>
            <a:ext cx="6101975" cy="1538883"/>
          </a:xfrm>
          <a:prstGeom prst="rect">
            <a:avLst/>
          </a:prstGeom>
          <a:noFill/>
        </p:spPr>
        <p:txBody>
          <a:bodyPr wrap="square" rtlCol="0">
            <a:spAutoFit/>
          </a:bodyPr>
          <a:lstStyle/>
          <a:p>
            <a:r>
              <a:rPr lang="en-US" sz="2000" dirty="0" smtClean="0"/>
              <a:t>Data acquired:</a:t>
            </a:r>
          </a:p>
          <a:p>
            <a:r>
              <a:rPr lang="en-US" sz="2000" dirty="0" smtClean="0"/>
              <a:t>-- Master roster of past and present inmates</a:t>
            </a:r>
            <a:endParaRPr lang="en-US" sz="2000" dirty="0"/>
          </a:p>
          <a:p>
            <a:r>
              <a:rPr lang="en-US" dirty="0" smtClean="0"/>
              <a:t>-- Database of inmate disciplinary punishments for 2015</a:t>
            </a:r>
          </a:p>
          <a:p>
            <a:r>
              <a:rPr lang="en-US" dirty="0" smtClean="0"/>
              <a:t>-- Three years of parole board decisions</a:t>
            </a:r>
          </a:p>
          <a:p>
            <a:r>
              <a:rPr lang="en-US" dirty="0" smtClean="0"/>
              <a:t>-- Paper reports on hundreds of “assault on staff” incidents</a:t>
            </a:r>
          </a:p>
        </p:txBody>
      </p:sp>
    </p:spTree>
    <p:extLst>
      <p:ext uri="{BB962C8B-B14F-4D97-AF65-F5344CB8AC3E}">
        <p14:creationId xmlns:p14="http://schemas.microsoft.com/office/powerpoint/2010/main" val="3221813841"/>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sp>
        <p:nvSpPr>
          <p:cNvPr id="4" name="TextBox 3"/>
          <p:cNvSpPr txBox="1"/>
          <p:nvPr/>
        </p:nvSpPr>
        <p:spPr>
          <a:xfrm>
            <a:off x="1727201" y="2719294"/>
            <a:ext cx="6101975" cy="1815882"/>
          </a:xfrm>
          <a:prstGeom prst="rect">
            <a:avLst/>
          </a:prstGeom>
          <a:noFill/>
        </p:spPr>
        <p:txBody>
          <a:bodyPr wrap="square" rtlCol="0">
            <a:spAutoFit/>
          </a:bodyPr>
          <a:lstStyle/>
          <a:p>
            <a:r>
              <a:rPr lang="en-US" sz="2000" dirty="0" smtClean="0"/>
              <a:t>Data acquired:</a:t>
            </a:r>
          </a:p>
          <a:p>
            <a:r>
              <a:rPr lang="en-US" sz="2000" dirty="0" smtClean="0"/>
              <a:t>-- Master roster of past and present inmates</a:t>
            </a:r>
            <a:endParaRPr lang="en-US" sz="2000" dirty="0"/>
          </a:p>
          <a:p>
            <a:r>
              <a:rPr lang="en-US" dirty="0" smtClean="0"/>
              <a:t>-- Database of inmate disciplinary punishments for 2015</a:t>
            </a:r>
          </a:p>
          <a:p>
            <a:r>
              <a:rPr lang="en-US" dirty="0" smtClean="0"/>
              <a:t>-- Three years of parole board decisions</a:t>
            </a:r>
          </a:p>
          <a:p>
            <a:r>
              <a:rPr lang="en-US" dirty="0" smtClean="0"/>
              <a:t>-- Paper reports on hundreds of “assault on staff” incidents</a:t>
            </a:r>
          </a:p>
          <a:p>
            <a:r>
              <a:rPr lang="en-US" dirty="0" smtClean="0"/>
              <a:t>-- Transcripts of more than 100 parole board hearings.</a:t>
            </a:r>
          </a:p>
        </p:txBody>
      </p:sp>
    </p:spTree>
    <p:extLst>
      <p:ext uri="{BB962C8B-B14F-4D97-AF65-F5344CB8AC3E}">
        <p14:creationId xmlns:p14="http://schemas.microsoft.com/office/powerpoint/2010/main" val="1987096483"/>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sp>
        <p:nvSpPr>
          <p:cNvPr id="4" name="TextBox 3"/>
          <p:cNvSpPr txBox="1"/>
          <p:nvPr/>
        </p:nvSpPr>
        <p:spPr>
          <a:xfrm>
            <a:off x="1727201" y="2719294"/>
            <a:ext cx="6101975" cy="923330"/>
          </a:xfrm>
          <a:prstGeom prst="rect">
            <a:avLst/>
          </a:prstGeom>
          <a:noFill/>
        </p:spPr>
        <p:txBody>
          <a:bodyPr wrap="square" rtlCol="0">
            <a:spAutoFit/>
          </a:bodyPr>
          <a:lstStyle/>
          <a:p>
            <a:r>
              <a:rPr lang="en-US" dirty="0" smtClean="0"/>
              <a:t>Analytical approach: </a:t>
            </a:r>
          </a:p>
          <a:p>
            <a:pPr algn="ctr"/>
            <a:r>
              <a:rPr lang="en-US" dirty="0" smtClean="0"/>
              <a:t>Individual datasets good.</a:t>
            </a:r>
          </a:p>
          <a:p>
            <a:pPr algn="ctr"/>
            <a:r>
              <a:rPr lang="en-US" dirty="0" smtClean="0"/>
              <a:t>Joined datasets better.</a:t>
            </a:r>
          </a:p>
        </p:txBody>
      </p:sp>
    </p:spTree>
    <p:extLst>
      <p:ext uri="{BB962C8B-B14F-4D97-AF65-F5344CB8AC3E}">
        <p14:creationId xmlns:p14="http://schemas.microsoft.com/office/powerpoint/2010/main" val="2287817891"/>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sp>
        <p:nvSpPr>
          <p:cNvPr id="4" name="TextBox 3"/>
          <p:cNvSpPr txBox="1"/>
          <p:nvPr/>
        </p:nvSpPr>
        <p:spPr>
          <a:xfrm>
            <a:off x="1727201" y="2719294"/>
            <a:ext cx="6101975" cy="1477328"/>
          </a:xfrm>
          <a:prstGeom prst="rect">
            <a:avLst/>
          </a:prstGeom>
          <a:noFill/>
        </p:spPr>
        <p:txBody>
          <a:bodyPr wrap="square" rtlCol="0">
            <a:spAutoFit/>
          </a:bodyPr>
          <a:lstStyle/>
          <a:p>
            <a:r>
              <a:rPr lang="en-US" dirty="0" smtClean="0"/>
              <a:t>Analytical approach: </a:t>
            </a:r>
          </a:p>
          <a:p>
            <a:r>
              <a:rPr lang="en-US" dirty="0" smtClean="0"/>
              <a:t>The disciplinary data did not contain any demographic characteristics of inmates. But we were able to join this data to the master roster of inmates, which included race, age, severity of the crime of conviction, etc.</a:t>
            </a:r>
          </a:p>
        </p:txBody>
      </p:sp>
    </p:spTree>
    <p:extLst>
      <p:ext uri="{BB962C8B-B14F-4D97-AF65-F5344CB8AC3E}">
        <p14:creationId xmlns:p14="http://schemas.microsoft.com/office/powerpoint/2010/main" val="4039406469"/>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pic>
        <p:nvPicPr>
          <p:cNvPr id="2" name="Picture 1" descr="Screenshot 2017-02-26 16.43.5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7097" y="1227174"/>
            <a:ext cx="6740904" cy="3475565"/>
          </a:xfrm>
          <a:prstGeom prst="rect">
            <a:avLst/>
          </a:prstGeom>
        </p:spPr>
      </p:pic>
    </p:spTree>
    <p:extLst>
      <p:ext uri="{BB962C8B-B14F-4D97-AF65-F5344CB8AC3E}">
        <p14:creationId xmlns:p14="http://schemas.microsoft.com/office/powerpoint/2010/main" val="1428119329"/>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pic>
        <p:nvPicPr>
          <p:cNvPr id="4" name="Picture 3" descr="Screenshot 2017-02-26 16.45.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065" y="1176617"/>
            <a:ext cx="6781053" cy="3485030"/>
          </a:xfrm>
          <a:prstGeom prst="rect">
            <a:avLst/>
          </a:prstGeom>
        </p:spPr>
      </p:pic>
    </p:spTree>
    <p:extLst>
      <p:ext uri="{BB962C8B-B14F-4D97-AF65-F5344CB8AC3E}">
        <p14:creationId xmlns:p14="http://schemas.microsoft.com/office/powerpoint/2010/main" val="3697706788"/>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pic>
        <p:nvPicPr>
          <p:cNvPr id="2" name="Picture 1" descr="Screenshot 2017-02-26 16.47.3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7276" y="1494117"/>
            <a:ext cx="6515100" cy="2794000"/>
          </a:xfrm>
          <a:prstGeom prst="rect">
            <a:avLst/>
          </a:prstGeom>
        </p:spPr>
      </p:pic>
    </p:spTree>
    <p:extLst>
      <p:ext uri="{BB962C8B-B14F-4D97-AF65-F5344CB8AC3E}">
        <p14:creationId xmlns:p14="http://schemas.microsoft.com/office/powerpoint/2010/main" val="69963070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a:bodyPr>
          <a:lstStyle/>
          <a:p>
            <a:r>
              <a:rPr lang="en-US" u="sng" dirty="0">
                <a:solidFill>
                  <a:srgbClr val="000000"/>
                </a:solidFill>
              </a:rPr>
              <a:t>My </a:t>
            </a:r>
            <a:r>
              <a:rPr lang="en-US" u="sng" dirty="0" smtClean="0">
                <a:solidFill>
                  <a:srgbClr val="000000"/>
                </a:solidFill>
              </a:rPr>
              <a:t>Approach to Stories</a:t>
            </a:r>
            <a:endParaRPr lang="en-US" u="sng" dirty="0">
              <a:solidFill>
                <a:srgbClr val="000000"/>
              </a:solidFill>
            </a:endParaRPr>
          </a:p>
          <a:p>
            <a:r>
              <a:rPr lang="en-US" dirty="0"/>
              <a:t> </a:t>
            </a:r>
          </a:p>
          <a:p>
            <a:pPr algn="l"/>
            <a:r>
              <a:rPr lang="en-US" dirty="0"/>
              <a:t>	</a:t>
            </a:r>
            <a:r>
              <a:rPr lang="en-US" dirty="0">
                <a:solidFill>
                  <a:srgbClr val="000000"/>
                </a:solidFill>
              </a:rPr>
              <a:t>Data journalism is not magic, it’s just another form of journalism</a:t>
            </a:r>
          </a:p>
          <a:p>
            <a:pPr algn="l"/>
            <a:r>
              <a:rPr lang="en-US" dirty="0">
                <a:solidFill>
                  <a:srgbClr val="000000"/>
                </a:solidFill>
              </a:rPr>
              <a:t>For all stories, </a:t>
            </a:r>
            <a:r>
              <a:rPr lang="en-US" u="dbl" dirty="0">
                <a:solidFill>
                  <a:srgbClr val="000000"/>
                </a:solidFill>
              </a:rPr>
              <a:t>we need sources</a:t>
            </a:r>
            <a:r>
              <a:rPr lang="en-US" b="1" dirty="0">
                <a:solidFill>
                  <a:srgbClr val="000000"/>
                </a:solidFill>
              </a:rPr>
              <a:t>:</a:t>
            </a:r>
            <a:endParaRPr lang="en-US" dirty="0">
              <a:solidFill>
                <a:srgbClr val="000000"/>
              </a:solidFill>
            </a:endParaRPr>
          </a:p>
          <a:p>
            <a:endParaRPr lang="en-US" dirty="0"/>
          </a:p>
        </p:txBody>
      </p:sp>
    </p:spTree>
    <p:extLst>
      <p:ext uri="{BB962C8B-B14F-4D97-AF65-F5344CB8AC3E}">
        <p14:creationId xmlns:p14="http://schemas.microsoft.com/office/powerpoint/2010/main" val="297168089"/>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pic>
        <p:nvPicPr>
          <p:cNvPr id="4" name="Picture 3" descr="Screenshot 2017-02-26 16.48.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0030" y="1224429"/>
            <a:ext cx="6223000" cy="2603500"/>
          </a:xfrm>
          <a:prstGeom prst="rect">
            <a:avLst/>
          </a:prstGeom>
        </p:spPr>
      </p:pic>
    </p:spTree>
    <p:extLst>
      <p:ext uri="{BB962C8B-B14F-4D97-AF65-F5344CB8AC3E}">
        <p14:creationId xmlns:p14="http://schemas.microsoft.com/office/powerpoint/2010/main" val="3888383960"/>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45780" y="2058740"/>
            <a:ext cx="5590122" cy="738664"/>
          </a:xfrm>
          <a:prstGeom prst="rect">
            <a:avLst/>
          </a:prstGeom>
          <a:noFill/>
        </p:spPr>
        <p:txBody>
          <a:bodyPr wrap="square" rtlCol="0">
            <a:spAutoFit/>
          </a:bodyPr>
          <a:lstStyle/>
          <a:p>
            <a:r>
              <a:rPr lang="en-US" sz="1400" dirty="0" smtClean="0"/>
              <a:t>This table shows the racial distribution of inmates sentenced to solitary confinement at the Clinton Correctional Facility in 2015, compared to the overall inmate population. </a:t>
            </a:r>
            <a:endParaRPr lang="en-US" sz="1400" dirty="0"/>
          </a:p>
        </p:txBody>
      </p:sp>
      <p:pic>
        <p:nvPicPr>
          <p:cNvPr id="6" name="Picture 5" descr="Screenshot 2017-01-22 16.24.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1300" y="3137515"/>
            <a:ext cx="3581400" cy="1498600"/>
          </a:xfrm>
          <a:prstGeom prst="rect">
            <a:avLst/>
          </a:prstGeom>
        </p:spPr>
      </p:pic>
    </p:spTree>
    <p:extLst>
      <p:ext uri="{BB962C8B-B14F-4D97-AF65-F5344CB8AC3E}">
        <p14:creationId xmlns:p14="http://schemas.microsoft.com/office/powerpoint/2010/main" val="3360454643"/>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4" name="Title 3"/>
          <p:cNvSpPr>
            <a:spLocks noGrp="1"/>
          </p:cNvSpPr>
          <p:nvPr>
            <p:ph type="ctrTitle"/>
          </p:nvPr>
        </p:nvSpPr>
        <p:spPr/>
        <p:txBody>
          <a:bodyPr/>
          <a:lstStyle/>
          <a:p>
            <a:endParaRPr lang="en-US"/>
          </a:p>
        </p:txBody>
      </p:sp>
      <p:pic>
        <p:nvPicPr>
          <p:cNvPr id="5" name="Picture 4" descr="Screenshot 2017-02-26 16.58.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176" y="1333500"/>
            <a:ext cx="7088094" cy="4191000"/>
          </a:xfrm>
          <a:prstGeom prst="rect">
            <a:avLst/>
          </a:prstGeom>
        </p:spPr>
      </p:pic>
    </p:spTree>
    <p:extLst>
      <p:ext uri="{BB962C8B-B14F-4D97-AF65-F5344CB8AC3E}">
        <p14:creationId xmlns:p14="http://schemas.microsoft.com/office/powerpoint/2010/main" val="3535069908"/>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4" name="TextBox 3"/>
          <p:cNvSpPr txBox="1"/>
          <p:nvPr/>
        </p:nvSpPr>
        <p:spPr>
          <a:xfrm>
            <a:off x="1738490" y="2643515"/>
            <a:ext cx="5851362" cy="369332"/>
          </a:xfrm>
          <a:prstGeom prst="rect">
            <a:avLst/>
          </a:prstGeom>
          <a:noFill/>
        </p:spPr>
        <p:txBody>
          <a:bodyPr wrap="square" rtlCol="0">
            <a:spAutoFit/>
          </a:bodyPr>
          <a:lstStyle/>
          <a:p>
            <a:r>
              <a:rPr lang="en-US" dirty="0" smtClean="0"/>
              <a:t>DISPARITY: WHAT IS IT AND HOW DO YOU MEASURE IT?</a:t>
            </a:r>
            <a:endParaRPr lang="en-US" dirty="0"/>
          </a:p>
        </p:txBody>
      </p:sp>
      <p:pic>
        <p:nvPicPr>
          <p:cNvPr id="6" name="Picture 5" descr="Screenshot 2017-01-27 06.44.3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8513" y="1905103"/>
            <a:ext cx="6726504" cy="3403496"/>
          </a:xfrm>
          <a:prstGeom prst="rect">
            <a:avLst/>
          </a:prstGeom>
        </p:spPr>
      </p:pic>
    </p:spTree>
    <p:extLst>
      <p:ext uri="{BB962C8B-B14F-4D97-AF65-F5344CB8AC3E}">
        <p14:creationId xmlns:p14="http://schemas.microsoft.com/office/powerpoint/2010/main" val="3928835758"/>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sp>
        <p:nvSpPr>
          <p:cNvPr id="4" name="Rectangle 3"/>
          <p:cNvSpPr/>
          <p:nvPr/>
        </p:nvSpPr>
        <p:spPr>
          <a:xfrm>
            <a:off x="685800" y="1284385"/>
            <a:ext cx="6855158" cy="3108544"/>
          </a:xfrm>
          <a:prstGeom prst="rect">
            <a:avLst/>
          </a:prstGeom>
        </p:spPr>
        <p:txBody>
          <a:bodyPr wrap="square">
            <a:spAutoFit/>
          </a:bodyPr>
          <a:lstStyle/>
          <a:p>
            <a:r>
              <a:rPr lang="en-US" sz="2800" dirty="0"/>
              <a:t>O</a:t>
            </a:r>
            <a:r>
              <a:rPr lang="en-US" sz="2800" dirty="0" smtClean="0"/>
              <a:t>ne last point before getting to some practical tips: </a:t>
            </a:r>
            <a:r>
              <a:rPr lang="en-US" sz="2800" dirty="0" smtClean="0">
                <a:solidFill>
                  <a:srgbClr val="FF6600"/>
                </a:solidFill>
              </a:rPr>
              <a:t>Your target is often your best source.</a:t>
            </a:r>
            <a:r>
              <a:rPr lang="en-US" sz="2800" dirty="0" smtClean="0"/>
              <a:t> </a:t>
            </a:r>
            <a:r>
              <a:rPr lang="en-US" sz="2800" dirty="0"/>
              <a:t>S</a:t>
            </a:r>
            <a:r>
              <a:rPr lang="en-US" sz="2800" dirty="0" smtClean="0"/>
              <a:t>hare findings with experts, but also </a:t>
            </a:r>
            <a:r>
              <a:rPr lang="en-US" sz="2800" dirty="0" smtClean="0">
                <a:solidFill>
                  <a:srgbClr val="FF6600"/>
                </a:solidFill>
              </a:rPr>
              <a:t>hostile</a:t>
            </a:r>
            <a:r>
              <a:rPr lang="en-US" sz="2800" dirty="0" smtClean="0"/>
              <a:t> experts. If there’s blowback, you want to know if before publication and </a:t>
            </a:r>
            <a:r>
              <a:rPr lang="en-US" sz="2800" dirty="0" smtClean="0">
                <a:solidFill>
                  <a:srgbClr val="FF6600"/>
                </a:solidFill>
              </a:rPr>
              <a:t>INCLUDE</a:t>
            </a:r>
            <a:r>
              <a:rPr lang="en-US" sz="2800" dirty="0" smtClean="0"/>
              <a:t> the blowback in publication, not have it play out as a controversy </a:t>
            </a:r>
            <a:r>
              <a:rPr lang="en-US" sz="2800" dirty="0" smtClean="0">
                <a:solidFill>
                  <a:srgbClr val="FF6600"/>
                </a:solidFill>
              </a:rPr>
              <a:t>AFTER</a:t>
            </a:r>
            <a:r>
              <a:rPr lang="en-US" sz="2800" dirty="0" smtClean="0"/>
              <a:t> publication.</a:t>
            </a:r>
            <a:endParaRPr lang="en-US" sz="2800" dirty="0"/>
          </a:p>
        </p:txBody>
      </p:sp>
    </p:spTree>
    <p:extLst>
      <p:ext uri="{BB962C8B-B14F-4D97-AF65-F5344CB8AC3E}">
        <p14:creationId xmlns:p14="http://schemas.microsoft.com/office/powerpoint/2010/main" val="677895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sp>
        <p:nvSpPr>
          <p:cNvPr id="5" name="TextBox 4"/>
          <p:cNvSpPr txBox="1"/>
          <p:nvPr/>
        </p:nvSpPr>
        <p:spPr>
          <a:xfrm>
            <a:off x="1078036" y="1791002"/>
            <a:ext cx="6694364" cy="523220"/>
          </a:xfrm>
          <a:prstGeom prst="rect">
            <a:avLst/>
          </a:prstGeom>
          <a:noFill/>
        </p:spPr>
        <p:txBody>
          <a:bodyPr wrap="square" rtlCol="0">
            <a:spAutoFit/>
          </a:bodyPr>
          <a:lstStyle/>
          <a:p>
            <a:r>
              <a:rPr lang="en-US" sz="2800" dirty="0" smtClean="0"/>
              <a:t>Some Tips You Can Actually Use</a:t>
            </a:r>
            <a:r>
              <a:rPr lang="is-IS" sz="2800" dirty="0" smtClean="0"/>
              <a:t>….</a:t>
            </a:r>
            <a:endParaRPr lang="en-US" sz="2800" dirty="0"/>
          </a:p>
        </p:txBody>
      </p:sp>
      <p:pic>
        <p:nvPicPr>
          <p:cNvPr id="6" name="Picture 5" descr="Screenshot 2017-05-09 07.11.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100" y="2565400"/>
            <a:ext cx="4495800" cy="1727200"/>
          </a:xfrm>
          <a:prstGeom prst="rect">
            <a:avLst/>
          </a:prstGeom>
        </p:spPr>
      </p:pic>
      <p:sp>
        <p:nvSpPr>
          <p:cNvPr id="7" name="TextBox 6"/>
          <p:cNvSpPr txBox="1"/>
          <p:nvPr/>
        </p:nvSpPr>
        <p:spPr>
          <a:xfrm>
            <a:off x="2665204" y="4813732"/>
            <a:ext cx="6082935" cy="369332"/>
          </a:xfrm>
          <a:prstGeom prst="rect">
            <a:avLst/>
          </a:prstGeom>
          <a:noFill/>
        </p:spPr>
        <p:txBody>
          <a:bodyPr wrap="square" rtlCol="0">
            <a:spAutoFit/>
          </a:bodyPr>
          <a:lstStyle/>
          <a:p>
            <a:r>
              <a:rPr lang="is-IS" dirty="0" smtClean="0"/>
              <a:t>… as opposed to more blathering...</a:t>
            </a:r>
            <a:endParaRPr lang="en-US" dirty="0"/>
          </a:p>
        </p:txBody>
      </p:sp>
    </p:spTree>
    <p:extLst>
      <p:ext uri="{BB962C8B-B14F-4D97-AF65-F5344CB8AC3E}">
        <p14:creationId xmlns:p14="http://schemas.microsoft.com/office/powerpoint/2010/main" val="29710765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pic>
        <p:nvPicPr>
          <p:cNvPr id="6" name="Picture 5" descr="Screenshot 2017-05-09 07.11.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100" y="1311007"/>
            <a:ext cx="4495800" cy="1727200"/>
          </a:xfrm>
          <a:prstGeom prst="rect">
            <a:avLst/>
          </a:prstGeom>
        </p:spPr>
      </p:pic>
      <p:sp>
        <p:nvSpPr>
          <p:cNvPr id="7" name="TextBox 6"/>
          <p:cNvSpPr txBox="1"/>
          <p:nvPr/>
        </p:nvSpPr>
        <p:spPr>
          <a:xfrm>
            <a:off x="1207181" y="3244071"/>
            <a:ext cx="6082935" cy="954107"/>
          </a:xfrm>
          <a:prstGeom prst="rect">
            <a:avLst/>
          </a:prstGeom>
          <a:noFill/>
        </p:spPr>
        <p:txBody>
          <a:bodyPr wrap="square" rtlCol="0">
            <a:spAutoFit/>
          </a:bodyPr>
          <a:lstStyle/>
          <a:p>
            <a:pPr algn="ctr"/>
            <a:r>
              <a:rPr lang="en-US" sz="2800" dirty="0" smtClean="0">
                <a:latin typeface="Abadi MT Condensed Light"/>
                <a:cs typeface="Abadi MT Condensed Light"/>
              </a:rPr>
              <a:t>Make sure you know how many records you should have and that you have them all </a:t>
            </a:r>
          </a:p>
        </p:txBody>
      </p:sp>
    </p:spTree>
    <p:extLst>
      <p:ext uri="{BB962C8B-B14F-4D97-AF65-F5344CB8AC3E}">
        <p14:creationId xmlns:p14="http://schemas.microsoft.com/office/powerpoint/2010/main" val="391539363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pic>
        <p:nvPicPr>
          <p:cNvPr id="6" name="Picture 5" descr="Screenshot 2017-05-09 07.11.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100" y="1311007"/>
            <a:ext cx="4495800" cy="1727200"/>
          </a:xfrm>
          <a:prstGeom prst="rect">
            <a:avLst/>
          </a:prstGeom>
        </p:spPr>
      </p:pic>
      <p:sp>
        <p:nvSpPr>
          <p:cNvPr id="7" name="TextBox 6"/>
          <p:cNvSpPr txBox="1"/>
          <p:nvPr/>
        </p:nvSpPr>
        <p:spPr>
          <a:xfrm>
            <a:off x="1207181" y="3244071"/>
            <a:ext cx="6082935" cy="523220"/>
          </a:xfrm>
          <a:prstGeom prst="rect">
            <a:avLst/>
          </a:prstGeom>
          <a:noFill/>
        </p:spPr>
        <p:txBody>
          <a:bodyPr wrap="square" rtlCol="0">
            <a:spAutoFit/>
          </a:bodyPr>
          <a:lstStyle/>
          <a:p>
            <a:pPr algn="ctr"/>
            <a:r>
              <a:rPr lang="en-US" sz="2800" dirty="0" smtClean="0">
                <a:latin typeface="Abadi MT Condensed Light"/>
                <a:cs typeface="Abadi MT Condensed Light"/>
              </a:rPr>
              <a:t>Check your results against published totals</a:t>
            </a:r>
          </a:p>
        </p:txBody>
      </p:sp>
    </p:spTree>
    <p:extLst>
      <p:ext uri="{BB962C8B-B14F-4D97-AF65-F5344CB8AC3E}">
        <p14:creationId xmlns:p14="http://schemas.microsoft.com/office/powerpoint/2010/main" val="33517135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pic>
        <p:nvPicPr>
          <p:cNvPr id="6" name="Picture 5" descr="Screenshot 2017-05-09 07.11.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100" y="1311007"/>
            <a:ext cx="4495800" cy="1727200"/>
          </a:xfrm>
          <a:prstGeom prst="rect">
            <a:avLst/>
          </a:prstGeom>
        </p:spPr>
      </p:pic>
      <p:sp>
        <p:nvSpPr>
          <p:cNvPr id="4" name="Rectangle 3"/>
          <p:cNvSpPr/>
          <p:nvPr/>
        </p:nvSpPr>
        <p:spPr>
          <a:xfrm>
            <a:off x="2286000" y="3105835"/>
            <a:ext cx="4572000" cy="1384995"/>
          </a:xfrm>
          <a:prstGeom prst="rect">
            <a:avLst/>
          </a:prstGeom>
        </p:spPr>
        <p:txBody>
          <a:bodyPr>
            <a:spAutoFit/>
          </a:bodyPr>
          <a:lstStyle/>
          <a:p>
            <a:r>
              <a:rPr lang="en-US" sz="2800" dirty="0" smtClean="0">
                <a:latin typeface="Abadi MT Condensed Light"/>
                <a:cs typeface="Abadi MT Condensed Light"/>
              </a:rPr>
              <a:t>Consistency check your fields. Example: </a:t>
            </a:r>
            <a:r>
              <a:rPr lang="en-US" sz="2800" dirty="0">
                <a:latin typeface="Abadi MT Condensed Light"/>
                <a:cs typeface="Abadi MT Condensed Light"/>
              </a:rPr>
              <a:t>A</a:t>
            </a:r>
            <a:r>
              <a:rPr lang="en-US" sz="2800" dirty="0" smtClean="0">
                <a:latin typeface="Abadi MT Condensed Light"/>
                <a:cs typeface="Abadi MT Condensed Light"/>
              </a:rPr>
              <a:t>re all company names spelled the same?</a:t>
            </a:r>
            <a:endParaRPr lang="en-US" sz="2800" dirty="0">
              <a:latin typeface="Abadi MT Condensed Light"/>
              <a:cs typeface="Abadi MT Condensed Light"/>
            </a:endParaRPr>
          </a:p>
        </p:txBody>
      </p:sp>
    </p:spTree>
    <p:extLst>
      <p:ext uri="{BB962C8B-B14F-4D97-AF65-F5344CB8AC3E}">
        <p14:creationId xmlns:p14="http://schemas.microsoft.com/office/powerpoint/2010/main" val="8404297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pic>
        <p:nvPicPr>
          <p:cNvPr id="6" name="Picture 5" descr="Screenshot 2017-05-09 07.11.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100" y="1311007"/>
            <a:ext cx="4495800" cy="1727200"/>
          </a:xfrm>
          <a:prstGeom prst="rect">
            <a:avLst/>
          </a:prstGeom>
        </p:spPr>
      </p:pic>
      <p:sp>
        <p:nvSpPr>
          <p:cNvPr id="4" name="Rectangle 3"/>
          <p:cNvSpPr/>
          <p:nvPr/>
        </p:nvSpPr>
        <p:spPr>
          <a:xfrm>
            <a:off x="1787254" y="3105835"/>
            <a:ext cx="5985146" cy="1384995"/>
          </a:xfrm>
          <a:prstGeom prst="rect">
            <a:avLst/>
          </a:prstGeom>
        </p:spPr>
        <p:txBody>
          <a:bodyPr wrap="square">
            <a:spAutoFit/>
          </a:bodyPr>
          <a:lstStyle/>
          <a:p>
            <a:r>
              <a:rPr lang="en-US" sz="2800" dirty="0" smtClean="0">
                <a:latin typeface="Abadi MT Condensed Light"/>
                <a:cs typeface="Abadi MT Condensed Light"/>
              </a:rPr>
              <a:t>As you work, keep a data diary that records what you’ve done and how you’ve done it. (</a:t>
            </a:r>
            <a:r>
              <a:rPr lang="en-US" sz="2800" dirty="0" err="1" smtClean="0">
                <a:latin typeface="Abadi MT Condensed Light"/>
                <a:cs typeface="Abadi MT Condensed Light"/>
              </a:rPr>
              <a:t>Ipython</a:t>
            </a:r>
            <a:r>
              <a:rPr lang="en-US" sz="2800" dirty="0" smtClean="0">
                <a:latin typeface="Abadi MT Condensed Light"/>
                <a:cs typeface="Abadi MT Condensed Light"/>
              </a:rPr>
              <a:t> Notebook, or just plain notes)</a:t>
            </a:r>
            <a:endParaRPr lang="en-US" sz="2800" dirty="0">
              <a:latin typeface="Abadi MT Condensed Light"/>
              <a:cs typeface="Abadi MT Condensed Light"/>
            </a:endParaRPr>
          </a:p>
        </p:txBody>
      </p:sp>
    </p:spTree>
    <p:extLst>
      <p:ext uri="{BB962C8B-B14F-4D97-AF65-F5344CB8AC3E}">
        <p14:creationId xmlns:p14="http://schemas.microsoft.com/office/powerpoint/2010/main" val="19380329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2187</TotalTime>
  <Words>3798</Words>
  <Application>Microsoft Macintosh PowerPoint</Application>
  <PresentationFormat>On-screen Show (4:3)</PresentationFormat>
  <Paragraphs>525</Paragraphs>
  <Slides>113</Slides>
  <Notes>0</Notes>
  <HiddenSlides>0</HiddenSlides>
  <MMClips>0</MMClips>
  <ScaleCrop>false</ScaleCrop>
  <HeadingPairs>
    <vt:vector size="4" baseType="variant">
      <vt:variant>
        <vt:lpstr>Theme</vt:lpstr>
      </vt:variant>
      <vt:variant>
        <vt:i4>1</vt:i4>
      </vt:variant>
      <vt:variant>
        <vt:lpstr>Slide Titles</vt:lpstr>
      </vt:variant>
      <vt:variant>
        <vt:i4>113</vt:i4>
      </vt:variant>
    </vt:vector>
  </HeadingPairs>
  <TitlesOfParts>
    <vt:vector size="114" baseType="lpstr">
      <vt:lpstr>Office Theme</vt:lpstr>
      <vt:lpstr>How Not to Be Wrong </vt:lpstr>
      <vt:lpstr>How Not to Be Wrong* </vt:lpstr>
      <vt:lpstr>How Not to Be Wrong* </vt:lpstr>
      <vt:lpstr>How Not to Be Wrong* </vt:lpstr>
      <vt:lpstr>How Not to Be Wrong* </vt:lpstr>
      <vt:lpstr>How Not to Be Wrong* </vt:lpstr>
      <vt:lpstr>LAST YEAR’S INTRO… </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PowerPoint Presentation</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Behind The Boom</vt:lpstr>
      <vt:lpstr>Behind The Boom</vt:lpstr>
      <vt:lpstr>Behind The Boom</vt:lpstr>
      <vt:lpstr>Behind The Boom</vt:lpstr>
      <vt:lpstr>Behind The Boom</vt:lpstr>
      <vt:lpstr>Behind The Boom</vt:lpstr>
      <vt:lpstr>Behind The Boom</vt:lpstr>
      <vt:lpstr>Behind The Boom</vt:lpstr>
      <vt:lpstr>Behind The Boom</vt:lpstr>
      <vt:lpstr>Behind The Boom</vt:lpstr>
      <vt:lpstr>Behind The Boom</vt:lpstr>
      <vt:lpstr>Behind The Boom</vt:lpstr>
      <vt:lpstr>Behind The Boom</vt:lpstr>
      <vt:lpstr>Behind The Boom</vt:lpstr>
      <vt:lpstr>Behind The Boom</vt:lpstr>
      <vt:lpstr>Behind The Boom</vt:lpstr>
      <vt:lpstr>Behind The Boom</vt:lpstr>
      <vt:lpstr>Behind The Boom</vt:lpstr>
      <vt:lpstr>Behind The Boom</vt:lpstr>
      <vt:lpstr>Behind The Boom</vt:lpstr>
      <vt:lpstr>Behind The Boom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vector>
  </TitlesOfParts>
  <Company>The New York Times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Not to Be Wrong </dc:title>
  <dc:creator>The New York Times</dc:creator>
  <cp:lastModifiedBy>The New York Times</cp:lastModifiedBy>
  <cp:revision>21</cp:revision>
  <dcterms:created xsi:type="dcterms:W3CDTF">2017-05-07T23:33:51Z</dcterms:created>
  <dcterms:modified xsi:type="dcterms:W3CDTF">2017-05-09T12:00:55Z</dcterms:modified>
</cp:coreProperties>
</file>